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Old Standard" charset="1" panose="02040503050505020303"/>
      <p:regular r:id="rId8"/>
    </p:embeddedFont>
    <p:embeddedFont>
      <p:font typeface="Old Standard Bold" charset="1" panose="02040503050505020303"/>
      <p:regular r:id="rId9"/>
    </p:embeddedFont>
    <p:embeddedFont>
      <p:font typeface="Old Standard Italics" charset="1" panose="02040503050505090303"/>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DM Sans" charset="1" panose="00000000000000000000"/>
      <p:regular r:id="rId15"/>
    </p:embeddedFont>
    <p:embeddedFont>
      <p:font typeface="DM Sans Bold" charset="1" panose="00000000000000000000"/>
      <p:regular r:id="rId16"/>
    </p:embeddedFont>
    <p:embeddedFont>
      <p:font typeface="DM Sans Italics" charset="1" panose="00000000000000000000"/>
      <p:regular r:id="rId17"/>
    </p:embeddedFont>
    <p:embeddedFont>
      <p:font typeface="DM Sans Bold Italics" charset="1" panose="00000000000000000000"/>
      <p:regular r:id="rId18"/>
    </p:embeddedFont>
    <p:embeddedFont>
      <p:font typeface="Times New Roman" charset="1" panose="02030502070405020303"/>
      <p:regular r:id="rId19"/>
    </p:embeddedFont>
    <p:embeddedFont>
      <p:font typeface="Times New Roman Bold" charset="1" panose="02030802070405020303"/>
      <p:regular r:id="rId20"/>
    </p:embeddedFont>
    <p:embeddedFont>
      <p:font typeface="Times New Roman Italics" charset="1" panose="02030502070405090303"/>
      <p:regular r:id="rId21"/>
    </p:embeddedFont>
    <p:embeddedFont>
      <p:font typeface="Times New Roman Bold Italics" charset="1" panose="02030802070405090303"/>
      <p:regular r:id="rId22"/>
    </p:embeddedFont>
    <p:embeddedFont>
      <p:font typeface="Times New Roman Medium" charset="1" panose="02030502070405020303"/>
      <p:regular r:id="rId23"/>
    </p:embeddedFont>
    <p:embeddedFont>
      <p:font typeface="Times New Roman Medium Italics" charset="1" panose="02030502070405090303"/>
      <p:regular r:id="rId24"/>
    </p:embeddedFont>
    <p:embeddedFont>
      <p:font typeface="Times New Roman Semi-Bold" charset="1" panose="02030702070405020303"/>
      <p:regular r:id="rId25"/>
    </p:embeddedFont>
    <p:embeddedFont>
      <p:font typeface="Times New Roman Semi-Bold Italics" charset="1" panose="02030702070405090303"/>
      <p:regular r:id="rId26"/>
    </p:embeddedFont>
    <p:embeddedFont>
      <p:font typeface="Times New Roman Ultra-Bold" charset="1" panose="02030902070405020303"/>
      <p:regular r:id="rId27"/>
    </p:embeddedFont>
    <p:embeddedFont>
      <p:font typeface="Georgia Pro" charset="1" panose="02040502050405020303"/>
      <p:regular r:id="rId28"/>
    </p:embeddedFont>
    <p:embeddedFont>
      <p:font typeface="Georgia Pro Bold" charset="1" panose="02040802050405020203"/>
      <p:regular r:id="rId29"/>
    </p:embeddedFont>
    <p:embeddedFont>
      <p:font typeface="Georgia Pro Italics" charset="1" panose="02040502050405090303"/>
      <p:regular r:id="rId30"/>
    </p:embeddedFont>
    <p:embeddedFont>
      <p:font typeface="Georgia Pro Bold Italics" charset="1" panose="02040802050405090203"/>
      <p:regular r:id="rId31"/>
    </p:embeddedFont>
    <p:embeddedFont>
      <p:font typeface="Georgia Pro Light" charset="1" panose="02040302050405020303"/>
      <p:regular r:id="rId32"/>
    </p:embeddedFont>
    <p:embeddedFont>
      <p:font typeface="Georgia Pro Light Italics" charset="1" panose="02040302050405090303"/>
      <p:regular r:id="rId33"/>
    </p:embeddedFont>
    <p:embeddedFont>
      <p:font typeface="Georgia Pro Heavy" charset="1" panose="02040A02050405020203"/>
      <p:regular r:id="rId34"/>
    </p:embeddedFont>
    <p:embeddedFont>
      <p:font typeface="Georgia Pro Heavy Italics" charset="1" panose="02040A020504050902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jpeg" Type="http://schemas.openxmlformats.org/officeDocument/2006/relationships/image"/><Relationship Id="rId15" Target="../media/image14.svg" Type="http://schemas.openxmlformats.org/officeDocument/2006/relationships/image"/><Relationship Id="rId16" Target="../media/image15.sv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svg" Type="http://schemas.openxmlformats.org/officeDocument/2006/relationships/image"/><Relationship Id="rId22" Target="../media/image21.sv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svg" Type="http://schemas.openxmlformats.org/officeDocument/2006/relationships/image"/><Relationship Id="rId27" Target="../media/image26.svg" Type="http://schemas.openxmlformats.org/officeDocument/2006/relationships/image"/><Relationship Id="rId28" Target="../media/image27.svg" Type="http://schemas.openxmlformats.org/officeDocument/2006/relationships/image"/><Relationship Id="rId3" Target="../media/image2.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svg" Type="http://schemas.openxmlformats.org/officeDocument/2006/relationships/image"/><Relationship Id="rId8" Target="../media/image7.sv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 Id="rId6" Target="../media/image116.png" Type="http://schemas.openxmlformats.org/officeDocument/2006/relationships/image"/><Relationship Id="rId7" Target="../media/image117.svg" Type="http://schemas.openxmlformats.org/officeDocument/2006/relationships/image"/><Relationship Id="rId8" Target="../media/image1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7.svg" Type="http://schemas.openxmlformats.org/officeDocument/2006/relationships/image"/><Relationship Id="rId11" Target="../media/image128.svg" Type="http://schemas.openxmlformats.org/officeDocument/2006/relationships/image"/><Relationship Id="rId12" Target="../media/image129.png" Type="http://schemas.openxmlformats.org/officeDocument/2006/relationships/image"/><Relationship Id="rId13" Target="../media/image130.svg" Type="http://schemas.openxmlformats.org/officeDocument/2006/relationships/image"/><Relationship Id="rId14" Target="../media/image131.png" Type="http://schemas.openxmlformats.org/officeDocument/2006/relationships/image"/><Relationship Id="rId15" Target="../media/image132.svg" Type="http://schemas.openxmlformats.org/officeDocument/2006/relationships/image"/><Relationship Id="rId16" Target="../media/image133.png" Type="http://schemas.openxmlformats.org/officeDocument/2006/relationships/image"/><Relationship Id="rId17" Target="../media/image134.png" Type="http://schemas.openxmlformats.org/officeDocument/2006/relationships/image"/><Relationship Id="rId18" Target="../media/image135.svg" Type="http://schemas.openxmlformats.org/officeDocument/2006/relationships/image"/><Relationship Id="rId19" Target="../media/image136.svg" Type="http://schemas.openxmlformats.org/officeDocument/2006/relationships/image"/><Relationship Id="rId2" Target="../media/image119.png" Type="http://schemas.openxmlformats.org/officeDocument/2006/relationships/image"/><Relationship Id="rId20" Target="../media/image137.svg" Type="http://schemas.openxmlformats.org/officeDocument/2006/relationships/image"/><Relationship Id="rId21" Target="../media/image138.svg" Type="http://schemas.openxmlformats.org/officeDocument/2006/relationships/image"/><Relationship Id="rId22" Target="../media/image139.svg" Type="http://schemas.openxmlformats.org/officeDocument/2006/relationships/image"/><Relationship Id="rId23" Target="../media/image140.svg" Type="http://schemas.openxmlformats.org/officeDocument/2006/relationships/image"/><Relationship Id="rId24" Target="../media/image141.svg" Type="http://schemas.openxmlformats.org/officeDocument/2006/relationships/image"/><Relationship Id="rId25" Target="../media/image142.svg" Type="http://schemas.openxmlformats.org/officeDocument/2006/relationships/image"/><Relationship Id="rId3" Target="../media/image120.svg" Type="http://schemas.openxmlformats.org/officeDocument/2006/relationships/image"/><Relationship Id="rId4" Target="../media/image121.svg" Type="http://schemas.openxmlformats.org/officeDocument/2006/relationships/image"/><Relationship Id="rId5" Target="../media/image122.svg" Type="http://schemas.openxmlformats.org/officeDocument/2006/relationships/image"/><Relationship Id="rId6" Target="../media/image123.png" Type="http://schemas.openxmlformats.org/officeDocument/2006/relationships/image"/><Relationship Id="rId7" Target="../media/image124.svg" Type="http://schemas.openxmlformats.org/officeDocument/2006/relationships/image"/><Relationship Id="rId8" Target="../media/image125.svg" Type="http://schemas.openxmlformats.org/officeDocument/2006/relationships/image"/><Relationship Id="rId9" Target="../media/image1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svg" Type="http://schemas.openxmlformats.org/officeDocument/2006/relationships/image"/><Relationship Id="rId6" Target="../media/image3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svg" Type="http://schemas.openxmlformats.org/officeDocument/2006/relationships/image"/><Relationship Id="rId12" Target="../media/image43.svg" Type="http://schemas.openxmlformats.org/officeDocument/2006/relationships/image"/><Relationship Id="rId13" Target="../media/image44.svg" Type="http://schemas.openxmlformats.org/officeDocument/2006/relationships/image"/><Relationship Id="rId14" Target="../media/image45.svg" Type="http://schemas.openxmlformats.org/officeDocument/2006/relationships/image"/><Relationship Id="rId15" Target="../media/image46.svg" Type="http://schemas.openxmlformats.org/officeDocument/2006/relationships/image"/><Relationship Id="rId16" Target="../media/image47.svg" Type="http://schemas.openxmlformats.org/officeDocument/2006/relationships/image"/><Relationship Id="rId17" Target="../media/image48.svg" Type="http://schemas.openxmlformats.org/officeDocument/2006/relationships/image"/><Relationship Id="rId18" Target="../media/image49.svg" Type="http://schemas.openxmlformats.org/officeDocument/2006/relationships/image"/><Relationship Id="rId19" Target="../media/image50.svg" Type="http://schemas.openxmlformats.org/officeDocument/2006/relationships/image"/><Relationship Id="rId2" Target="../media/image33.png" Type="http://schemas.openxmlformats.org/officeDocument/2006/relationships/image"/><Relationship Id="rId20" Target="../media/image51.svg" Type="http://schemas.openxmlformats.org/officeDocument/2006/relationships/image"/><Relationship Id="rId21" Target="../media/image52.svg" Type="http://schemas.openxmlformats.org/officeDocument/2006/relationships/image"/><Relationship Id="rId22" Target="../media/image53.sv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svg" Type="http://schemas.openxmlformats.org/officeDocument/2006/relationships/image"/><Relationship Id="rId27" Target="../media/image58.svg" Type="http://schemas.openxmlformats.org/officeDocument/2006/relationships/image"/><Relationship Id="rId28" Target="../media/image59.svg" Type="http://schemas.openxmlformats.org/officeDocument/2006/relationships/image"/><Relationship Id="rId29" Target="../media/image60.png" Type="http://schemas.openxmlformats.org/officeDocument/2006/relationships/image"/><Relationship Id="rId3" Target="../media/image34.svg" Type="http://schemas.openxmlformats.org/officeDocument/2006/relationships/image"/><Relationship Id="rId30" Target="../media/image61.svg" Type="http://schemas.openxmlformats.org/officeDocument/2006/relationships/image"/><Relationship Id="rId31" Target="../media/image62.svg" Type="http://schemas.openxmlformats.org/officeDocument/2006/relationships/image"/><Relationship Id="rId32" Target="../media/image63.svg" Type="http://schemas.openxmlformats.org/officeDocument/2006/relationships/image"/><Relationship Id="rId33" Target="../media/image64.png" Type="http://schemas.openxmlformats.org/officeDocument/2006/relationships/image"/><Relationship Id="rId34" Target="../media/image65.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svg" Type="http://schemas.openxmlformats.org/officeDocument/2006/relationships/image"/><Relationship Id="rId7" Target="../media/image38.svg" Type="http://schemas.openxmlformats.org/officeDocument/2006/relationships/image"/><Relationship Id="rId8" Target="../media/image39.svg" Type="http://schemas.openxmlformats.org/officeDocument/2006/relationships/image"/><Relationship Id="rId9" Target="../media/image4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jpe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84.png" Type="http://schemas.openxmlformats.org/officeDocument/2006/relationships/image"/><Relationship Id="rId8" Target="../media/image85.svg" Type="http://schemas.openxmlformats.org/officeDocument/2006/relationships/image"/><Relationship Id="rId9" Target="../media/image8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104.svg" Type="http://schemas.openxmlformats.org/officeDocument/2006/relationships/image"/><Relationship Id="rId12" Target="../media/image105.png" Type="http://schemas.openxmlformats.org/officeDocument/2006/relationships/image"/><Relationship Id="rId13" Target="../media/image106.svg" Type="http://schemas.openxmlformats.org/officeDocument/2006/relationships/image"/><Relationship Id="rId14" Target="../media/image107.svg" Type="http://schemas.openxmlformats.org/officeDocument/2006/relationships/image"/><Relationship Id="rId15" Target="../media/image108.svg" Type="http://schemas.openxmlformats.org/officeDocument/2006/relationships/image"/><Relationship Id="rId16" Target="../media/image109.png" Type="http://schemas.openxmlformats.org/officeDocument/2006/relationships/image"/><Relationship Id="rId17" Target="../media/image110.png" Type="http://schemas.openxmlformats.org/officeDocument/2006/relationships/image"/><Relationship Id="rId18" Target="../media/image111.png" Type="http://schemas.openxmlformats.org/officeDocument/2006/relationships/image"/><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sv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1208953" y="165554"/>
            <a:ext cx="294246" cy="294256"/>
          </a:xfrm>
          <a:custGeom>
            <a:avLst/>
            <a:gdLst/>
            <a:ahLst/>
            <a:cxnLst/>
            <a:rect r="r" b="b" t="t" l="l"/>
            <a:pathLst>
              <a:path h="294256" w="294246">
                <a:moveTo>
                  <a:pt x="0" y="0"/>
                </a:moveTo>
                <a:lnTo>
                  <a:pt x="294247" y="0"/>
                </a:lnTo>
                <a:lnTo>
                  <a:pt x="294247" y="294256"/>
                </a:lnTo>
                <a:lnTo>
                  <a:pt x="0" y="29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8953" y="1342415"/>
            <a:ext cx="294237" cy="294256"/>
          </a:xfrm>
          <a:custGeom>
            <a:avLst/>
            <a:gdLst/>
            <a:ahLst/>
            <a:cxnLst/>
            <a:rect r="r" b="b" t="t" l="l"/>
            <a:pathLst>
              <a:path h="294256" w="294237">
                <a:moveTo>
                  <a:pt x="0" y="0"/>
                </a:moveTo>
                <a:lnTo>
                  <a:pt x="294237" y="0"/>
                </a:lnTo>
                <a:lnTo>
                  <a:pt x="294237" y="294256"/>
                </a:lnTo>
                <a:lnTo>
                  <a:pt x="0" y="294256"/>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97370" y="753770"/>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385719" y="1342501"/>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85729" y="165640"/>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974193" y="753818"/>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562667" y="1342444"/>
            <a:ext cx="294246" cy="294256"/>
          </a:xfrm>
          <a:custGeom>
            <a:avLst/>
            <a:gdLst/>
            <a:ahLst/>
            <a:cxnLst/>
            <a:rect r="r" b="b" t="t" l="l"/>
            <a:pathLst>
              <a:path h="294256" w="294246">
                <a:moveTo>
                  <a:pt x="0" y="0"/>
                </a:moveTo>
                <a:lnTo>
                  <a:pt x="294246" y="0"/>
                </a:lnTo>
                <a:lnTo>
                  <a:pt x="294246" y="294256"/>
                </a:lnTo>
                <a:lnTo>
                  <a:pt x="0" y="294256"/>
                </a:lnTo>
                <a:lnTo>
                  <a:pt x="0" y="0"/>
                </a:lnTo>
                <a:close/>
              </a:path>
            </a:pathLst>
          </a:custGeom>
          <a:blipFill>
            <a:blip r:embed="rId2">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562676" y="165583"/>
            <a:ext cx="294237" cy="294256"/>
          </a:xfrm>
          <a:custGeom>
            <a:avLst/>
            <a:gdLst/>
            <a:ahLst/>
            <a:cxnLst/>
            <a:rect r="r" b="b" t="t" l="l"/>
            <a:pathLst>
              <a:path h="294256" w="294237">
                <a:moveTo>
                  <a:pt x="0" y="0"/>
                </a:moveTo>
                <a:lnTo>
                  <a:pt x="294237" y="0"/>
                </a:lnTo>
                <a:lnTo>
                  <a:pt x="294237" y="294255"/>
                </a:lnTo>
                <a:lnTo>
                  <a:pt x="0" y="294255"/>
                </a:lnTo>
                <a:lnTo>
                  <a:pt x="0" y="0"/>
                </a:lnTo>
                <a:close/>
              </a:path>
            </a:pathLst>
          </a:custGeom>
          <a:blipFill>
            <a:blip r:embed="rId2">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406936" y="0"/>
            <a:ext cx="1881064" cy="10287000"/>
          </a:xfrm>
          <a:custGeom>
            <a:avLst/>
            <a:gdLst/>
            <a:ahLst/>
            <a:cxnLst/>
            <a:rect r="r" b="b" t="t" l="l"/>
            <a:pathLst>
              <a:path h="10287000" w="1881064">
                <a:moveTo>
                  <a:pt x="0" y="0"/>
                </a:moveTo>
                <a:lnTo>
                  <a:pt x="1881064" y="0"/>
                </a:lnTo>
                <a:lnTo>
                  <a:pt x="1881064" y="10287000"/>
                </a:lnTo>
                <a:lnTo>
                  <a:pt x="0" y="102870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a:grpSpLocks noChangeAspect="true"/>
          </p:cNvGrpSpPr>
          <p:nvPr/>
        </p:nvGrpSpPr>
        <p:grpSpPr>
          <a:xfrm rot="0">
            <a:off x="10421083" y="625707"/>
            <a:ext cx="7516997" cy="8987819"/>
            <a:chOff x="0" y="0"/>
            <a:chExt cx="10022662" cy="11983758"/>
          </a:xfrm>
        </p:grpSpPr>
        <p:sp>
          <p:nvSpPr>
            <p:cNvPr name="Freeform 12" id="12"/>
            <p:cNvSpPr/>
            <p:nvPr/>
          </p:nvSpPr>
          <p:spPr>
            <a:xfrm flipH="false" flipV="false" rot="0">
              <a:off x="0" y="0"/>
              <a:ext cx="10022713" cy="11983720"/>
            </a:xfrm>
            <a:custGeom>
              <a:avLst/>
              <a:gdLst/>
              <a:ahLst/>
              <a:cxnLst/>
              <a:rect r="r" b="b" t="t" l="l"/>
              <a:pathLst>
                <a:path h="11983720" w="10022713">
                  <a:moveTo>
                    <a:pt x="9987280" y="0"/>
                  </a:moveTo>
                  <a:lnTo>
                    <a:pt x="2686558" y="635"/>
                  </a:lnTo>
                  <a:cubicBezTo>
                    <a:pt x="2660650" y="69469"/>
                    <a:pt x="2650490" y="142240"/>
                    <a:pt x="2634488" y="213360"/>
                  </a:cubicBezTo>
                  <a:cubicBezTo>
                    <a:pt x="2371598" y="1383030"/>
                    <a:pt x="2109470" y="2552700"/>
                    <a:pt x="1847469" y="3722624"/>
                  </a:cubicBezTo>
                  <a:lnTo>
                    <a:pt x="1074166" y="7177405"/>
                  </a:lnTo>
                  <a:cubicBezTo>
                    <a:pt x="865251" y="8109966"/>
                    <a:pt x="655701" y="9042400"/>
                    <a:pt x="446659" y="9974834"/>
                  </a:cubicBezTo>
                  <a:lnTo>
                    <a:pt x="7493" y="11937238"/>
                  </a:lnTo>
                  <a:cubicBezTo>
                    <a:pt x="5080" y="11948033"/>
                    <a:pt x="508" y="11958574"/>
                    <a:pt x="0" y="11969750"/>
                  </a:cubicBezTo>
                  <a:lnTo>
                    <a:pt x="0" y="11974195"/>
                  </a:lnTo>
                  <a:lnTo>
                    <a:pt x="0" y="11974195"/>
                  </a:lnTo>
                  <a:cubicBezTo>
                    <a:pt x="127" y="11977115"/>
                    <a:pt x="635" y="11979910"/>
                    <a:pt x="1524" y="11982958"/>
                  </a:cubicBezTo>
                  <a:lnTo>
                    <a:pt x="9977882" y="11983720"/>
                  </a:lnTo>
                  <a:cubicBezTo>
                    <a:pt x="10010267" y="11983720"/>
                    <a:pt x="10022713" y="11981052"/>
                    <a:pt x="10022713" y="11942445"/>
                  </a:cubicBezTo>
                  <a:lnTo>
                    <a:pt x="10022332" y="41529"/>
                  </a:lnTo>
                  <a:cubicBezTo>
                    <a:pt x="10022332" y="7493"/>
                    <a:pt x="10013188" y="889"/>
                    <a:pt x="9987280" y="0"/>
                  </a:cubicBezTo>
                  <a:close/>
                </a:path>
              </a:pathLst>
            </a:custGeom>
            <a:blipFill>
              <a:blip r:embed="rId14"/>
              <a:stretch>
                <a:fillRect l="0" t="-18392" r="0" b="-18392"/>
              </a:stretch>
            </a:blipFill>
          </p:spPr>
        </p:sp>
      </p:grpSp>
      <p:sp>
        <p:nvSpPr>
          <p:cNvPr name="Freeform 13" id="13"/>
          <p:cNvSpPr/>
          <p:nvPr/>
        </p:nvSpPr>
        <p:spPr>
          <a:xfrm flipH="false" flipV="false" rot="0">
            <a:off x="293227" y="9218686"/>
            <a:ext cx="294256" cy="294256"/>
          </a:xfrm>
          <a:custGeom>
            <a:avLst/>
            <a:gdLst/>
            <a:ahLst/>
            <a:cxnLst/>
            <a:rect r="r" b="b" t="t" l="l"/>
            <a:pathLst>
              <a:path h="294256" w="294256">
                <a:moveTo>
                  <a:pt x="0" y="0"/>
                </a:moveTo>
                <a:lnTo>
                  <a:pt x="294256" y="0"/>
                </a:lnTo>
                <a:lnTo>
                  <a:pt x="294256" y="294255"/>
                </a:lnTo>
                <a:lnTo>
                  <a:pt x="0" y="294255"/>
                </a:lnTo>
                <a:lnTo>
                  <a:pt x="0" y="0"/>
                </a:lnTo>
                <a:close/>
              </a:path>
            </a:pathLst>
          </a:custGeom>
          <a:blipFill>
            <a:blip r:embed="rId5">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81596" y="8630555"/>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881596" y="9807292"/>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035310" y="146239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035310" y="212914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18">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1035310" y="346264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18">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1035310" y="479614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18">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0">
            <a:off x="1035310" y="546289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18">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0">
            <a:off x="1035310" y="6129642"/>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0">
            <a:off x="1470098" y="9218781"/>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2058524" y="8630574"/>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5">
              <a:extLst>
                <a:ext uri="{96DAC541-7B7A-43D3-8B79-37D633B846F1}">
                  <asvg:svgBlip xmlns:asvg="http://schemas.microsoft.com/office/drawing/2016/SVG/main" r:embed="rId27"/>
                </a:ext>
              </a:extLst>
            </a:blip>
            <a:stretch>
              <a:fillRect l="0" t="0" r="0" b="0"/>
            </a:stretch>
          </a:blipFill>
        </p:spPr>
      </p:sp>
      <p:sp>
        <p:nvSpPr>
          <p:cNvPr name="Freeform 24" id="24"/>
          <p:cNvSpPr/>
          <p:nvPr/>
        </p:nvSpPr>
        <p:spPr>
          <a:xfrm flipH="false" flipV="false" rot="0">
            <a:off x="2058543" y="9807245"/>
            <a:ext cx="294237" cy="294256"/>
          </a:xfrm>
          <a:custGeom>
            <a:avLst/>
            <a:gdLst/>
            <a:ahLst/>
            <a:cxnLst/>
            <a:rect r="r" b="b" t="t" l="l"/>
            <a:pathLst>
              <a:path h="294256" w="294237">
                <a:moveTo>
                  <a:pt x="0" y="0"/>
                </a:moveTo>
                <a:lnTo>
                  <a:pt x="294237" y="0"/>
                </a:lnTo>
                <a:lnTo>
                  <a:pt x="294237" y="294256"/>
                </a:lnTo>
                <a:lnTo>
                  <a:pt x="0" y="294256"/>
                </a:lnTo>
                <a:lnTo>
                  <a:pt x="0" y="0"/>
                </a:lnTo>
                <a:close/>
              </a:path>
            </a:pathLst>
          </a:custGeom>
          <a:blipFill>
            <a:blip r:embed="rId5">
              <a:extLst>
                <a:ext uri="{96DAC541-7B7A-43D3-8B79-37D633B846F1}">
                  <asvg:svgBlip xmlns:asvg="http://schemas.microsoft.com/office/drawing/2016/SVG/main" r:embed="rId28"/>
                </a:ext>
              </a:extLst>
            </a:blip>
            <a:stretch>
              <a:fillRect l="0" t="0" r="0" b="0"/>
            </a:stretch>
          </a:blipFill>
        </p:spPr>
      </p:sp>
      <p:sp>
        <p:nvSpPr>
          <p:cNvPr name="TextBox 25" id="25"/>
          <p:cNvSpPr txBox="true"/>
          <p:nvPr/>
        </p:nvSpPr>
        <p:spPr>
          <a:xfrm rot="0">
            <a:off x="1407976" y="1097070"/>
            <a:ext cx="9730330" cy="6055803"/>
          </a:xfrm>
          <a:prstGeom prst="rect">
            <a:avLst/>
          </a:prstGeom>
        </p:spPr>
        <p:txBody>
          <a:bodyPr anchor="t" rtlCol="false" tIns="0" lIns="0" bIns="0" rIns="0">
            <a:spAutoFit/>
          </a:bodyPr>
          <a:lstStyle/>
          <a:p>
            <a:pPr algn="l">
              <a:lnSpc>
                <a:spcPts val="5250"/>
              </a:lnSpc>
            </a:pPr>
            <a:r>
              <a:rPr lang="en-US" sz="3799">
                <a:solidFill>
                  <a:srgbClr val="FFFFFF"/>
                </a:solidFill>
                <a:latin typeface="Old Standard"/>
              </a:rPr>
              <a:t>Name :- </a:t>
            </a:r>
            <a:r>
              <a:rPr lang="en-US" sz="3799">
                <a:solidFill>
                  <a:srgbClr val="4BD1FB"/>
                </a:solidFill>
                <a:latin typeface="Old Standard"/>
              </a:rPr>
              <a:t>Atharva C Gaikwad </a:t>
            </a:r>
          </a:p>
          <a:p>
            <a:pPr algn="l">
              <a:lnSpc>
                <a:spcPts val="5250"/>
              </a:lnSpc>
            </a:pPr>
            <a:r>
              <a:rPr lang="en-US" sz="3799">
                <a:solidFill>
                  <a:srgbClr val="FFFFFF"/>
                </a:solidFill>
                <a:latin typeface="Old Standard"/>
              </a:rPr>
              <a:t>SkillBuild Email Id :- </a:t>
            </a:r>
            <a:r>
              <a:rPr lang="en-US" sz="3799">
                <a:solidFill>
                  <a:srgbClr val="4BD1FB"/>
                </a:solidFill>
                <a:latin typeface="Old Standard"/>
              </a:rPr>
              <a:t>atharvagaikwad1907@gmail.com</a:t>
            </a:r>
          </a:p>
          <a:p>
            <a:pPr algn="l">
              <a:lnSpc>
                <a:spcPts val="5250"/>
              </a:lnSpc>
            </a:pPr>
            <a:r>
              <a:rPr lang="en-US" sz="3799">
                <a:solidFill>
                  <a:srgbClr val="FFFFFF"/>
                </a:solidFill>
                <a:latin typeface="Old Standard"/>
              </a:rPr>
              <a:t>College Name :- </a:t>
            </a:r>
            <a:r>
              <a:rPr lang="en-US" sz="3799">
                <a:solidFill>
                  <a:srgbClr val="4BD1FB"/>
                </a:solidFill>
                <a:latin typeface="Old Standard"/>
              </a:rPr>
              <a:t>AISSMS Institute of Information Technology</a:t>
            </a:r>
          </a:p>
          <a:p>
            <a:pPr algn="l">
              <a:lnSpc>
                <a:spcPts val="5250"/>
              </a:lnSpc>
            </a:pPr>
            <a:r>
              <a:rPr lang="en-US" sz="3799">
                <a:solidFill>
                  <a:srgbClr val="FFFFFF"/>
                </a:solidFill>
                <a:latin typeface="Old Standard"/>
              </a:rPr>
              <a:t>College State :- </a:t>
            </a:r>
            <a:r>
              <a:rPr lang="en-US" sz="3799">
                <a:solidFill>
                  <a:srgbClr val="4BD1FB"/>
                </a:solidFill>
                <a:latin typeface="Old Standard"/>
              </a:rPr>
              <a:t>Maharastra</a:t>
            </a:r>
          </a:p>
          <a:p>
            <a:pPr algn="l">
              <a:lnSpc>
                <a:spcPts val="5250"/>
              </a:lnSpc>
            </a:pPr>
            <a:r>
              <a:rPr lang="en-US" sz="3799">
                <a:solidFill>
                  <a:srgbClr val="FFFFFF"/>
                </a:solidFill>
                <a:latin typeface="Old Standard"/>
              </a:rPr>
              <a:t>Internship Domain :- </a:t>
            </a:r>
            <a:r>
              <a:rPr lang="en-US" sz="3799">
                <a:solidFill>
                  <a:srgbClr val="4BD1FB"/>
                </a:solidFill>
                <a:latin typeface="Old Standard"/>
              </a:rPr>
              <a:t>Cyber Security</a:t>
            </a:r>
          </a:p>
          <a:p>
            <a:pPr algn="l">
              <a:lnSpc>
                <a:spcPts val="5250"/>
              </a:lnSpc>
            </a:pPr>
            <a:r>
              <a:rPr lang="en-US" sz="3799">
                <a:solidFill>
                  <a:srgbClr val="FFFFFF"/>
                </a:solidFill>
                <a:latin typeface="Old Standard"/>
              </a:rPr>
              <a:t>Internship start and end Date :- </a:t>
            </a:r>
            <a:r>
              <a:rPr lang="en-US" sz="3799">
                <a:solidFill>
                  <a:srgbClr val="4BD1FB"/>
                </a:solidFill>
                <a:latin typeface="Old Standard"/>
              </a:rPr>
              <a:t>13 Oct  2023 - 3 Nov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26997" y="-566671"/>
            <a:ext cx="18414997" cy="3041647"/>
          </a:xfrm>
          <a:custGeom>
            <a:avLst/>
            <a:gdLst/>
            <a:ahLst/>
            <a:cxnLst/>
            <a:rect r="r" b="b" t="t" l="l"/>
            <a:pathLst>
              <a:path h="3041647" w="18414997">
                <a:moveTo>
                  <a:pt x="0" y="0"/>
                </a:moveTo>
                <a:lnTo>
                  <a:pt x="18414997" y="0"/>
                </a:lnTo>
                <a:lnTo>
                  <a:pt x="18414997" y="3041647"/>
                </a:lnTo>
                <a:lnTo>
                  <a:pt x="0" y="304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26254" y="1195076"/>
            <a:ext cx="3934619" cy="788054"/>
          </a:xfrm>
          <a:prstGeom prst="rect">
            <a:avLst/>
          </a:prstGeom>
        </p:spPr>
        <p:txBody>
          <a:bodyPr anchor="t" rtlCol="false" tIns="0" lIns="0" bIns="0" rIns="0">
            <a:spAutoFit/>
          </a:bodyPr>
          <a:lstStyle/>
          <a:p>
            <a:pPr algn="ctr">
              <a:lnSpc>
                <a:spcPts val="6438"/>
              </a:lnSpc>
              <a:spcBef>
                <a:spcPct val="0"/>
              </a:spcBef>
            </a:pPr>
            <a:r>
              <a:rPr lang="en-US" sz="4599">
                <a:solidFill>
                  <a:srgbClr val="F5FFF5"/>
                </a:solidFill>
                <a:latin typeface="Georgia Pro"/>
              </a:rPr>
              <a:t>Encoding  code</a:t>
            </a:r>
          </a:p>
        </p:txBody>
      </p:sp>
      <p:sp>
        <p:nvSpPr>
          <p:cNvPr name="TextBox 4" id="4"/>
          <p:cNvSpPr txBox="true"/>
          <p:nvPr/>
        </p:nvSpPr>
        <p:spPr>
          <a:xfrm rot="0">
            <a:off x="270081" y="2761527"/>
            <a:ext cx="7247945" cy="6496773"/>
          </a:xfrm>
          <a:prstGeom prst="rect">
            <a:avLst/>
          </a:prstGeom>
        </p:spPr>
        <p:txBody>
          <a:bodyPr anchor="t" rtlCol="false" tIns="0" lIns="0" bIns="0" rIns="0">
            <a:spAutoFit/>
          </a:bodyPr>
          <a:lstStyle/>
          <a:p>
            <a:pPr algn="ctr">
              <a:lnSpc>
                <a:spcPts val="2589"/>
              </a:lnSpc>
            </a:pPr>
            <a:r>
              <a:rPr lang="en-US" sz="1849">
                <a:solidFill>
                  <a:srgbClr val="F5FFF5"/>
                </a:solidFill>
                <a:latin typeface="Georgia Pro"/>
              </a:rPr>
              <a:t>def encode_frame2(self, e_F2):</a:t>
            </a:r>
          </a:p>
          <a:p>
            <a:pPr algn="ctr">
              <a:lnSpc>
                <a:spcPts val="2589"/>
              </a:lnSpc>
            </a:pPr>
            <a:r>
              <a:rPr lang="en-US" sz="1849">
                <a:solidFill>
                  <a:srgbClr val="F5FFF5"/>
                </a:solidFill>
                <a:latin typeface="Georgia Pro"/>
              </a:rPr>
              <a:t>    # ... (existing code)</a:t>
            </a:r>
          </a:p>
          <a:p>
            <a:pPr algn="ctr">
              <a:lnSpc>
                <a:spcPts val="2589"/>
              </a:lnSpc>
            </a:pPr>
            <a:r>
              <a:rPr lang="en-US" sz="1849">
                <a:solidFill>
                  <a:srgbClr val="F5FFF5"/>
                </a:solidFill>
                <a:latin typeface="Georgia Pro"/>
              </a:rPr>
              <a:t>    e_pg = Frame(root)</a:t>
            </a:r>
          </a:p>
          <a:p>
            <a:pPr algn="ctr">
              <a:lnSpc>
                <a:spcPts val="2589"/>
              </a:lnSpc>
            </a:pPr>
            <a:r>
              <a:rPr lang="en-US" sz="1849">
                <a:solidFill>
                  <a:srgbClr val="F5FFF5"/>
                </a:solidFill>
                <a:latin typeface="Georgia Pro"/>
              </a:rPr>
              <a:t>    </a:t>
            </a:r>
          </a:p>
          <a:p>
            <a:pPr algn="ctr">
              <a:lnSpc>
                <a:spcPts val="2589"/>
              </a:lnSpc>
            </a:pPr>
            <a:r>
              <a:rPr lang="en-US" sz="1849">
                <a:solidFill>
                  <a:srgbClr val="F5FFF5"/>
                </a:solidFill>
                <a:latin typeface="Georgia Pro"/>
              </a:rPr>
              <a:t>    # Existing code for selecting image, displaying, and getting user input</a:t>
            </a:r>
          </a:p>
          <a:p>
            <a:pPr algn="ctr">
              <a:lnSpc>
                <a:spcPts val="2589"/>
              </a:lnSpc>
            </a:pPr>
            <a:r>
              <a:rPr lang="en-US" sz="1849">
                <a:solidFill>
                  <a:srgbClr val="F5FFF5"/>
                </a:solidFill>
                <a:latin typeface="Georgia Pro"/>
              </a:rPr>
              <a:t>    </a:t>
            </a:r>
          </a:p>
          <a:p>
            <a:pPr algn="ctr">
              <a:lnSpc>
                <a:spcPts val="2589"/>
              </a:lnSpc>
            </a:pPr>
            <a:r>
              <a:rPr lang="en-US" sz="1849">
                <a:solidFill>
                  <a:srgbClr val="F5FFF5"/>
                </a:solidFill>
                <a:latin typeface="Georgia Pro"/>
              </a:rPr>
              <a:t>    encode_button = Button(e_pg, text='Cancel', command=lambda: IMG_Stegno.back(self, e_pg))</a:t>
            </a:r>
          </a:p>
          <a:p>
            <a:pPr algn="ctr">
              <a:lnSpc>
                <a:spcPts val="2589"/>
              </a:lnSpc>
            </a:pPr>
            <a:r>
              <a:rPr lang="en-US" sz="1849">
                <a:solidFill>
                  <a:srgbClr val="F5FFF5"/>
                </a:solidFill>
                <a:latin typeface="Georgia Pro"/>
              </a:rPr>
              <a:t>    encode_button.config(font=('Helvetica', 14), bg='#e8c1c7')</a:t>
            </a:r>
          </a:p>
          <a:p>
            <a:pPr algn="ctr">
              <a:lnSpc>
                <a:spcPts val="2589"/>
              </a:lnSpc>
            </a:pPr>
            <a:r>
              <a:rPr lang="en-US" sz="1849">
                <a:solidFill>
                  <a:srgbClr val="F5FFF5"/>
                </a:solidFill>
                <a:latin typeface="Georgia Pro"/>
              </a:rPr>
              <a:t>    encode_button.grid()</a:t>
            </a:r>
          </a:p>
          <a:p>
            <a:pPr algn="ctr">
              <a:lnSpc>
                <a:spcPts val="2589"/>
              </a:lnSpc>
            </a:pPr>
          </a:p>
          <a:p>
            <a:pPr algn="ctr">
              <a:lnSpc>
                <a:spcPts val="2589"/>
              </a:lnSpc>
            </a:pPr>
            <a:r>
              <a:rPr lang="en-US" sz="1849">
                <a:solidFill>
                  <a:srgbClr val="F5FFF5"/>
                </a:solidFill>
                <a:latin typeface="Georgia Pro"/>
              </a:rPr>
              <a:t>    # Existing code for getting user input and saving the new image</a:t>
            </a:r>
          </a:p>
          <a:p>
            <a:pPr algn="ctr">
              <a:lnSpc>
                <a:spcPts val="2589"/>
              </a:lnSpc>
            </a:pPr>
            <a:r>
              <a:rPr lang="en-US" sz="1849">
                <a:solidFill>
                  <a:srgbClr val="F5FFF5"/>
                </a:solidFill>
                <a:latin typeface="Georgia Pro"/>
              </a:rPr>
              <a:t>    button_back = Button(e_pg, text='Encode', command=lambda: [self.enc_fun(text_a, my_img), IMG_Stegno.back(self, e_pg)])</a:t>
            </a:r>
          </a:p>
          <a:p>
            <a:pPr algn="ctr">
              <a:lnSpc>
                <a:spcPts val="2589"/>
              </a:lnSpc>
            </a:pPr>
            <a:r>
              <a:rPr lang="en-US" sz="1849">
                <a:solidFill>
                  <a:srgbClr val="F5FFF5"/>
                </a:solidFill>
                <a:latin typeface="Georgia Pro"/>
              </a:rPr>
              <a:t>    button_back.config(font=('Helvetica', 14), bg='#e8c1c7')</a:t>
            </a:r>
          </a:p>
          <a:p>
            <a:pPr algn="ctr">
              <a:lnSpc>
                <a:spcPts val="2589"/>
              </a:lnSpc>
            </a:pPr>
            <a:r>
              <a:rPr lang="en-US" sz="1849">
                <a:solidFill>
                  <a:srgbClr val="F5FFF5"/>
                </a:solidFill>
                <a:latin typeface="Georgia Pro"/>
              </a:rPr>
              <a:t>    button_back.grid(pady=15)</a:t>
            </a:r>
          </a:p>
          <a:p>
            <a:pPr algn="ctr">
              <a:lnSpc>
                <a:spcPts val="2589"/>
              </a:lnSpc>
            </a:pPr>
            <a:r>
              <a:rPr lang="en-US" sz="1849">
                <a:solidFill>
                  <a:srgbClr val="F5FFF5"/>
                </a:solidFill>
                <a:latin typeface="Georgia Pro"/>
              </a:rPr>
              <a:t>    </a:t>
            </a:r>
          </a:p>
          <a:p>
            <a:pPr algn="ctr">
              <a:lnSpc>
                <a:spcPts val="2589"/>
              </a:lnSpc>
            </a:pPr>
            <a:r>
              <a:rPr lang="en-US" sz="1849">
                <a:solidFill>
                  <a:srgbClr val="F5FFF5"/>
                </a:solidFill>
                <a:latin typeface="Georgia Pro"/>
              </a:rPr>
              <a:t>    # ... (existing code)</a:t>
            </a:r>
          </a:p>
          <a:p>
            <a:pPr algn="ctr">
              <a:lnSpc>
                <a:spcPts val="2589"/>
              </a:lnSpc>
              <a:spcBef>
                <a:spcPct val="0"/>
              </a:spcBef>
            </a:pPr>
          </a:p>
        </p:txBody>
      </p:sp>
      <p:sp>
        <p:nvSpPr>
          <p:cNvPr name="TextBox 5" id="5"/>
          <p:cNvSpPr txBox="true"/>
          <p:nvPr/>
        </p:nvSpPr>
        <p:spPr>
          <a:xfrm rot="0">
            <a:off x="11805076" y="1195076"/>
            <a:ext cx="3927773" cy="788054"/>
          </a:xfrm>
          <a:prstGeom prst="rect">
            <a:avLst/>
          </a:prstGeom>
        </p:spPr>
        <p:txBody>
          <a:bodyPr anchor="t" rtlCol="false" tIns="0" lIns="0" bIns="0" rIns="0">
            <a:spAutoFit/>
          </a:bodyPr>
          <a:lstStyle/>
          <a:p>
            <a:pPr algn="ctr">
              <a:lnSpc>
                <a:spcPts val="6438"/>
              </a:lnSpc>
              <a:spcBef>
                <a:spcPct val="0"/>
              </a:spcBef>
            </a:pPr>
            <a:r>
              <a:rPr lang="en-US" sz="4599">
                <a:solidFill>
                  <a:srgbClr val="F5FFF5"/>
                </a:solidFill>
                <a:latin typeface="Georgia Pro"/>
              </a:rPr>
              <a:t>Decoding  code</a:t>
            </a:r>
          </a:p>
        </p:txBody>
      </p:sp>
      <p:sp>
        <p:nvSpPr>
          <p:cNvPr name="TextBox 6" id="6"/>
          <p:cNvSpPr txBox="true"/>
          <p:nvPr/>
        </p:nvSpPr>
        <p:spPr>
          <a:xfrm rot="0">
            <a:off x="10843698" y="2971652"/>
            <a:ext cx="6846194" cy="6316409"/>
          </a:xfrm>
          <a:prstGeom prst="rect">
            <a:avLst/>
          </a:prstGeom>
        </p:spPr>
        <p:txBody>
          <a:bodyPr anchor="t" rtlCol="false" tIns="0" lIns="0" bIns="0" rIns="0">
            <a:spAutoFit/>
          </a:bodyPr>
          <a:lstStyle/>
          <a:p>
            <a:pPr algn="ctr">
              <a:lnSpc>
                <a:spcPts val="2798"/>
              </a:lnSpc>
            </a:pPr>
            <a:r>
              <a:rPr lang="en-US" sz="1999">
                <a:solidFill>
                  <a:srgbClr val="F5FFF5"/>
                </a:solidFill>
                <a:latin typeface="Georgia Pro"/>
              </a:rPr>
              <a:t>def decode_frame2(self, d_F2):</a:t>
            </a:r>
          </a:p>
          <a:p>
            <a:pPr algn="ctr">
              <a:lnSpc>
                <a:spcPts val="2798"/>
              </a:lnSpc>
            </a:pPr>
            <a:r>
              <a:rPr lang="en-US" sz="1999">
                <a:solidFill>
                  <a:srgbClr val="F5FFF5"/>
                </a:solidFill>
                <a:latin typeface="Georgia Pro"/>
              </a:rPr>
              <a:t>    # ... (existing code)</a:t>
            </a:r>
          </a:p>
          <a:p>
            <a:pPr algn="ctr">
              <a:lnSpc>
                <a:spcPts val="2798"/>
              </a:lnSpc>
            </a:pPr>
            <a:r>
              <a:rPr lang="en-US" sz="1999">
                <a:solidFill>
                  <a:srgbClr val="F5FFF5"/>
                </a:solidFill>
                <a:latin typeface="Georgia Pro"/>
              </a:rPr>
              <a:t>    d_F3 = Frame(root)</a:t>
            </a:r>
          </a:p>
          <a:p>
            <a:pPr algn="ctr">
              <a:lnSpc>
                <a:spcPts val="2798"/>
              </a:lnSpc>
            </a:pPr>
          </a:p>
          <a:p>
            <a:pPr algn="ctr">
              <a:lnSpc>
                <a:spcPts val="2798"/>
              </a:lnSpc>
            </a:pPr>
            <a:r>
              <a:rPr lang="en-US" sz="1999">
                <a:solidFill>
                  <a:srgbClr val="F5FFF5"/>
                </a:solidFill>
                <a:latin typeface="Georgia Pro"/>
              </a:rPr>
              <a:t>    # Existing code for selecting image, displaying, and decoding hidden data</a:t>
            </a:r>
          </a:p>
          <a:p>
            <a:pPr algn="ctr">
              <a:lnSpc>
                <a:spcPts val="2798"/>
              </a:lnSpc>
            </a:pPr>
            <a:r>
              <a:rPr lang="en-US" sz="1999">
                <a:solidFill>
                  <a:srgbClr val="F5FFF5"/>
                </a:solidFill>
                <a:latin typeface="Georgia Pro"/>
              </a:rPr>
              <a:t>    hidden_data = self.decode(my_img)</a:t>
            </a:r>
          </a:p>
          <a:p>
            <a:pPr algn="ctr">
              <a:lnSpc>
                <a:spcPts val="2798"/>
              </a:lnSpc>
            </a:pPr>
            <a:r>
              <a:rPr lang="en-US" sz="1999">
                <a:solidFill>
                  <a:srgbClr val="F5FFF5"/>
                </a:solidFill>
                <a:latin typeface="Georgia Pro"/>
              </a:rPr>
              <a:t>    </a:t>
            </a:r>
          </a:p>
          <a:p>
            <a:pPr algn="ctr">
              <a:lnSpc>
                <a:spcPts val="2798"/>
              </a:lnSpc>
            </a:pPr>
            <a:r>
              <a:rPr lang="en-US" sz="1999">
                <a:solidFill>
                  <a:srgbClr val="F5FFF5"/>
                </a:solidFill>
                <a:latin typeface="Georgia Pro"/>
              </a:rPr>
              <a:t>    # ... (existing code for displaying hidden data)</a:t>
            </a:r>
          </a:p>
          <a:p>
            <a:pPr algn="ctr">
              <a:lnSpc>
                <a:spcPts val="2798"/>
              </a:lnSpc>
            </a:pPr>
            <a:r>
              <a:rPr lang="en-US" sz="1999">
                <a:solidFill>
                  <a:srgbClr val="F5FFF5"/>
                </a:solidFill>
                <a:latin typeface="Georgia Pro"/>
              </a:rPr>
              <a:t>    </a:t>
            </a:r>
          </a:p>
          <a:p>
            <a:pPr algn="ctr">
              <a:lnSpc>
                <a:spcPts val="2798"/>
              </a:lnSpc>
            </a:pPr>
            <a:r>
              <a:rPr lang="en-US" sz="1999">
                <a:solidFill>
                  <a:srgbClr val="F5FFF5"/>
                </a:solidFill>
                <a:latin typeface="Georgia Pro"/>
              </a:rPr>
              <a:t>    button_back = Button(d_F3, text='Cancel', command=lambda: self.frame_3(d_F3))</a:t>
            </a:r>
          </a:p>
          <a:p>
            <a:pPr algn="ctr">
              <a:lnSpc>
                <a:spcPts val="2798"/>
              </a:lnSpc>
            </a:pPr>
            <a:r>
              <a:rPr lang="en-US" sz="1999">
                <a:solidFill>
                  <a:srgbClr val="F5FFF5"/>
                </a:solidFill>
                <a:latin typeface="Georgia Pro"/>
              </a:rPr>
              <a:t>    button_back.config(font=('Helvetica', 14), bg='#e8c1c7')</a:t>
            </a:r>
          </a:p>
          <a:p>
            <a:pPr algn="ctr">
              <a:lnSpc>
                <a:spcPts val="2798"/>
              </a:lnSpc>
            </a:pPr>
            <a:r>
              <a:rPr lang="en-US" sz="1999">
                <a:solidFill>
                  <a:srgbClr val="F5FFF5"/>
                </a:solidFill>
                <a:latin typeface="Georgia Pro"/>
              </a:rPr>
              <a:t>    button_back.grid(pady=15)</a:t>
            </a:r>
          </a:p>
          <a:p>
            <a:pPr algn="ctr">
              <a:lnSpc>
                <a:spcPts val="2798"/>
              </a:lnSpc>
            </a:pPr>
            <a:r>
              <a:rPr lang="en-US" sz="1999">
                <a:solidFill>
                  <a:srgbClr val="F5FFF5"/>
                </a:solidFill>
                <a:latin typeface="Georgia Pro"/>
              </a:rPr>
              <a:t>    button_back.grid()</a:t>
            </a:r>
          </a:p>
          <a:p>
            <a:pPr algn="ctr">
              <a:lnSpc>
                <a:spcPts val="2798"/>
              </a:lnSpc>
            </a:pPr>
          </a:p>
          <a:p>
            <a:pPr algn="ctr">
              <a:lnSpc>
                <a:spcPts val="2798"/>
              </a:lnSpc>
            </a:pPr>
            <a:r>
              <a:rPr lang="en-US" sz="1999">
                <a:solidFill>
                  <a:srgbClr val="F5FFF5"/>
                </a:solidFill>
                <a:latin typeface="Georgia Pro"/>
              </a:rPr>
              <a:t>    # ... (existing code)</a:t>
            </a:r>
          </a:p>
          <a:p>
            <a:pPr algn="ctr">
              <a:lnSpc>
                <a:spcPts val="279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3048" y="-3048"/>
            <a:ext cx="4176722" cy="6134224"/>
          </a:xfrm>
          <a:custGeom>
            <a:avLst/>
            <a:gdLst/>
            <a:ahLst/>
            <a:cxnLst/>
            <a:rect r="r" b="b" t="t" l="l"/>
            <a:pathLst>
              <a:path h="6134224" w="4176722">
                <a:moveTo>
                  <a:pt x="0" y="0"/>
                </a:moveTo>
                <a:lnTo>
                  <a:pt x="4176722" y="0"/>
                </a:lnTo>
                <a:lnTo>
                  <a:pt x="4176722" y="6134224"/>
                </a:lnTo>
                <a:lnTo>
                  <a:pt x="0" y="6134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21635" y="2903811"/>
            <a:ext cx="1155697" cy="1155697"/>
          </a:xfrm>
          <a:custGeom>
            <a:avLst/>
            <a:gdLst/>
            <a:ahLst/>
            <a:cxnLst/>
            <a:rect r="r" b="b" t="t" l="l"/>
            <a:pathLst>
              <a:path h="1155697" w="1155697">
                <a:moveTo>
                  <a:pt x="0" y="0"/>
                </a:moveTo>
                <a:lnTo>
                  <a:pt x="1155697" y="0"/>
                </a:lnTo>
                <a:lnTo>
                  <a:pt x="1155697" y="1155696"/>
                </a:lnTo>
                <a:lnTo>
                  <a:pt x="0" y="1155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97704" y="6668214"/>
            <a:ext cx="3593344" cy="3621843"/>
          </a:xfrm>
          <a:custGeom>
            <a:avLst/>
            <a:gdLst/>
            <a:ahLst/>
            <a:cxnLst/>
            <a:rect r="r" b="b" t="t" l="l"/>
            <a:pathLst>
              <a:path h="3621843" w="3593344">
                <a:moveTo>
                  <a:pt x="0" y="0"/>
                </a:moveTo>
                <a:lnTo>
                  <a:pt x="3593344" y="0"/>
                </a:lnTo>
                <a:lnTo>
                  <a:pt x="3593344" y="3621844"/>
                </a:lnTo>
                <a:lnTo>
                  <a:pt x="0" y="36218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09232" y="1130808"/>
            <a:ext cx="7117080" cy="1118616"/>
          </a:xfrm>
          <a:custGeom>
            <a:avLst/>
            <a:gdLst/>
            <a:ahLst/>
            <a:cxnLst/>
            <a:rect r="r" b="b" t="t" l="l"/>
            <a:pathLst>
              <a:path h="1118616" w="7117080">
                <a:moveTo>
                  <a:pt x="0" y="0"/>
                </a:moveTo>
                <a:lnTo>
                  <a:pt x="7117080" y="0"/>
                </a:lnTo>
                <a:lnTo>
                  <a:pt x="7117080" y="1118616"/>
                </a:lnTo>
                <a:lnTo>
                  <a:pt x="0" y="1118616"/>
                </a:lnTo>
                <a:lnTo>
                  <a:pt x="0" y="0"/>
                </a:lnTo>
                <a:close/>
              </a:path>
            </a:pathLst>
          </a:custGeom>
          <a:blipFill>
            <a:blip r:embed="rId8"/>
            <a:stretch>
              <a:fillRect l="0" t="0" r="0" b="0"/>
            </a:stretch>
          </a:blipFill>
        </p:spPr>
      </p:sp>
      <p:sp>
        <p:nvSpPr>
          <p:cNvPr name="TextBox 6" id="6"/>
          <p:cNvSpPr txBox="true"/>
          <p:nvPr/>
        </p:nvSpPr>
        <p:spPr>
          <a:xfrm rot="0">
            <a:off x="6084707" y="2866086"/>
            <a:ext cx="9085102" cy="1278136"/>
          </a:xfrm>
          <a:prstGeom prst="rect">
            <a:avLst/>
          </a:prstGeom>
        </p:spPr>
        <p:txBody>
          <a:bodyPr anchor="t" rtlCol="false" tIns="0" lIns="0" bIns="0" rIns="0">
            <a:spAutoFit/>
          </a:bodyPr>
          <a:lstStyle/>
          <a:p>
            <a:pPr algn="ctr">
              <a:lnSpc>
                <a:spcPts val="5151"/>
              </a:lnSpc>
              <a:spcBef>
                <a:spcPct val="0"/>
              </a:spcBef>
            </a:pPr>
            <a:r>
              <a:rPr lang="en-US" sz="3679">
                <a:solidFill>
                  <a:srgbClr val="F5FFF5"/>
                </a:solidFill>
                <a:latin typeface="Georgia Pro"/>
              </a:rPr>
              <a:t>https://github.com/ATHARVA8080/Hiding-Message-in-an-Image.git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311972" y="2205399"/>
            <a:ext cx="294246" cy="294256"/>
          </a:xfrm>
          <a:custGeom>
            <a:avLst/>
            <a:gdLst/>
            <a:ahLst/>
            <a:cxnLst/>
            <a:rect r="r" b="b" t="t" l="l"/>
            <a:pathLst>
              <a:path h="294256" w="294246">
                <a:moveTo>
                  <a:pt x="0" y="0"/>
                </a:moveTo>
                <a:lnTo>
                  <a:pt x="294246" y="0"/>
                </a:lnTo>
                <a:lnTo>
                  <a:pt x="294246" y="294256"/>
                </a:lnTo>
                <a:lnTo>
                  <a:pt x="0" y="29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11972" y="3382261"/>
            <a:ext cx="294237" cy="294256"/>
          </a:xfrm>
          <a:custGeom>
            <a:avLst/>
            <a:gdLst/>
            <a:ahLst/>
            <a:cxnLst/>
            <a:rect r="r" b="b" t="t" l="l"/>
            <a:pathLst>
              <a:path h="294256" w="294237">
                <a:moveTo>
                  <a:pt x="0" y="0"/>
                </a:moveTo>
                <a:lnTo>
                  <a:pt x="294237" y="0"/>
                </a:lnTo>
                <a:lnTo>
                  <a:pt x="294237" y="294256"/>
                </a:lnTo>
                <a:lnTo>
                  <a:pt x="0" y="294256"/>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11972" y="1028738"/>
            <a:ext cx="294227" cy="294256"/>
          </a:xfrm>
          <a:custGeom>
            <a:avLst/>
            <a:gdLst/>
            <a:ahLst/>
            <a:cxnLst/>
            <a:rect r="r" b="b" t="t" l="l"/>
            <a:pathLst>
              <a:path h="294256" w="294227">
                <a:moveTo>
                  <a:pt x="0" y="0"/>
                </a:moveTo>
                <a:lnTo>
                  <a:pt x="294227" y="0"/>
                </a:lnTo>
                <a:lnTo>
                  <a:pt x="294227" y="294256"/>
                </a:lnTo>
                <a:lnTo>
                  <a:pt x="0" y="294256"/>
                </a:lnTo>
                <a:lnTo>
                  <a:pt x="0" y="0"/>
                </a:lnTo>
                <a:close/>
              </a:path>
            </a:pathLst>
          </a:custGeom>
          <a:blipFill>
            <a:blip r:embed="rId2">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00379" y="1616878"/>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00388" y="2793616"/>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488738" y="3382347"/>
            <a:ext cx="294256" cy="294256"/>
          </a:xfrm>
          <a:custGeom>
            <a:avLst/>
            <a:gdLst/>
            <a:ahLst/>
            <a:cxnLst/>
            <a:rect r="r" b="b" t="t" l="l"/>
            <a:pathLst>
              <a:path h="294256" w="294256">
                <a:moveTo>
                  <a:pt x="0" y="0"/>
                </a:moveTo>
                <a:lnTo>
                  <a:pt x="294256" y="0"/>
                </a:lnTo>
                <a:lnTo>
                  <a:pt x="294256" y="294255"/>
                </a:lnTo>
                <a:lnTo>
                  <a:pt x="0" y="294255"/>
                </a:lnTo>
                <a:lnTo>
                  <a:pt x="0" y="0"/>
                </a:lnTo>
                <a:close/>
              </a:path>
            </a:pathLst>
          </a:custGeom>
          <a:blipFill>
            <a:blip r:embed="rId6">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488748" y="1028748"/>
            <a:ext cx="294256" cy="294256"/>
          </a:xfrm>
          <a:custGeom>
            <a:avLst/>
            <a:gdLst/>
            <a:ahLst/>
            <a:cxnLst/>
            <a:rect r="r" b="b" t="t" l="l"/>
            <a:pathLst>
              <a:path h="294256" w="294256">
                <a:moveTo>
                  <a:pt x="0" y="0"/>
                </a:moveTo>
                <a:lnTo>
                  <a:pt x="294256" y="0"/>
                </a:lnTo>
                <a:lnTo>
                  <a:pt x="294256" y="294255"/>
                </a:lnTo>
                <a:lnTo>
                  <a:pt x="0" y="294255"/>
                </a:lnTo>
                <a:lnTo>
                  <a:pt x="0" y="0"/>
                </a:lnTo>
                <a:close/>
              </a:path>
            </a:pathLst>
          </a:custGeom>
          <a:blipFill>
            <a:blip r:embed="rId6">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488748" y="2205485"/>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8077212" y="2793663"/>
            <a:ext cx="213836" cy="294256"/>
          </a:xfrm>
          <a:custGeom>
            <a:avLst/>
            <a:gdLst/>
            <a:ahLst/>
            <a:cxnLst/>
            <a:rect r="r" b="b" t="t" l="l"/>
            <a:pathLst>
              <a:path h="294256" w="213836">
                <a:moveTo>
                  <a:pt x="0" y="0"/>
                </a:moveTo>
                <a:lnTo>
                  <a:pt x="213836" y="0"/>
                </a:lnTo>
                <a:lnTo>
                  <a:pt x="213836" y="294256"/>
                </a:lnTo>
                <a:lnTo>
                  <a:pt x="0" y="2942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8077240" y="1616974"/>
            <a:ext cx="213808" cy="294256"/>
          </a:xfrm>
          <a:custGeom>
            <a:avLst/>
            <a:gdLst/>
            <a:ahLst/>
            <a:cxnLst/>
            <a:rect r="r" b="b" t="t" l="l"/>
            <a:pathLst>
              <a:path h="294256" w="213808">
                <a:moveTo>
                  <a:pt x="0" y="0"/>
                </a:moveTo>
                <a:lnTo>
                  <a:pt x="213808" y="0"/>
                </a:lnTo>
                <a:lnTo>
                  <a:pt x="213808" y="294255"/>
                </a:lnTo>
                <a:lnTo>
                  <a:pt x="0" y="2942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6583680" y="4413504"/>
            <a:ext cx="5184648" cy="1783080"/>
          </a:xfrm>
          <a:custGeom>
            <a:avLst/>
            <a:gdLst/>
            <a:ahLst/>
            <a:cxnLst/>
            <a:rect r="r" b="b" t="t" l="l"/>
            <a:pathLst>
              <a:path h="1783080" w="5184648">
                <a:moveTo>
                  <a:pt x="0" y="0"/>
                </a:moveTo>
                <a:lnTo>
                  <a:pt x="5184648" y="0"/>
                </a:lnTo>
                <a:lnTo>
                  <a:pt x="5184648" y="1783080"/>
                </a:lnTo>
                <a:lnTo>
                  <a:pt x="0" y="1783080"/>
                </a:lnTo>
                <a:lnTo>
                  <a:pt x="0" y="0"/>
                </a:lnTo>
                <a:close/>
              </a:path>
            </a:pathLst>
          </a:custGeom>
          <a:blipFill>
            <a:blip r:embed="rId16"/>
            <a:stretch>
              <a:fillRect l="0" t="0" r="0" b="0"/>
            </a:stretch>
          </a:blipFill>
        </p:spPr>
      </p:sp>
      <p:sp>
        <p:nvSpPr>
          <p:cNvPr name="Freeform 13" id="13"/>
          <p:cNvSpPr/>
          <p:nvPr/>
        </p:nvSpPr>
        <p:spPr>
          <a:xfrm flipH="false" flipV="false" rot="0">
            <a:off x="-3048" y="1194540"/>
            <a:ext cx="96241" cy="294256"/>
          </a:xfrm>
          <a:custGeom>
            <a:avLst/>
            <a:gdLst/>
            <a:ahLst/>
            <a:cxnLst/>
            <a:rect r="r" b="b" t="t" l="l"/>
            <a:pathLst>
              <a:path h="294256" w="96241">
                <a:moveTo>
                  <a:pt x="0" y="0"/>
                </a:moveTo>
                <a:lnTo>
                  <a:pt x="96241" y="0"/>
                </a:lnTo>
                <a:lnTo>
                  <a:pt x="96241" y="294256"/>
                </a:lnTo>
                <a:lnTo>
                  <a:pt x="0" y="2942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3048" y="17802"/>
            <a:ext cx="96231" cy="294256"/>
          </a:xfrm>
          <a:custGeom>
            <a:avLst/>
            <a:gdLst/>
            <a:ahLst/>
            <a:cxnLst/>
            <a:rect r="r" b="b" t="t" l="l"/>
            <a:pathLst>
              <a:path h="294256" w="96231">
                <a:moveTo>
                  <a:pt x="0" y="0"/>
                </a:moveTo>
                <a:lnTo>
                  <a:pt x="96231" y="0"/>
                </a:lnTo>
                <a:lnTo>
                  <a:pt x="96231" y="294256"/>
                </a:lnTo>
                <a:lnTo>
                  <a:pt x="0" y="294256"/>
                </a:lnTo>
                <a:lnTo>
                  <a:pt x="0" y="0"/>
                </a:lnTo>
                <a:close/>
              </a:path>
            </a:pathLst>
          </a:custGeom>
          <a:blipFill>
            <a:blip r:embed="rId17">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87296" y="1783270"/>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387296" y="606409"/>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975760" y="1194587"/>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975798" y="17888"/>
            <a:ext cx="294256" cy="294256"/>
          </a:xfrm>
          <a:custGeom>
            <a:avLst/>
            <a:gdLst/>
            <a:ahLst/>
            <a:cxnLst/>
            <a:rect r="r" b="b" t="t" l="l"/>
            <a:pathLst>
              <a:path h="294256" w="294256">
                <a:moveTo>
                  <a:pt x="0" y="0"/>
                </a:moveTo>
                <a:lnTo>
                  <a:pt x="294256" y="0"/>
                </a:lnTo>
                <a:lnTo>
                  <a:pt x="294256" y="294256"/>
                </a:lnTo>
                <a:lnTo>
                  <a:pt x="0" y="294256"/>
                </a:lnTo>
                <a:lnTo>
                  <a:pt x="0" y="0"/>
                </a:lnTo>
                <a:close/>
              </a:path>
            </a:pathLst>
          </a:custGeom>
          <a:blipFill>
            <a:blip r:embed="rId6">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564234" y="1783213"/>
            <a:ext cx="294246" cy="294256"/>
          </a:xfrm>
          <a:custGeom>
            <a:avLst/>
            <a:gdLst/>
            <a:ahLst/>
            <a:cxnLst/>
            <a:rect r="r" b="b" t="t" l="l"/>
            <a:pathLst>
              <a:path h="294256" w="294246">
                <a:moveTo>
                  <a:pt x="0" y="0"/>
                </a:moveTo>
                <a:lnTo>
                  <a:pt x="294246" y="0"/>
                </a:lnTo>
                <a:lnTo>
                  <a:pt x="294246" y="294256"/>
                </a:lnTo>
                <a:lnTo>
                  <a:pt x="0" y="294256"/>
                </a:lnTo>
                <a:lnTo>
                  <a:pt x="0" y="0"/>
                </a:lnTo>
                <a:close/>
              </a:path>
            </a:pathLst>
          </a:custGeom>
          <a:blipFill>
            <a:blip r:embed="rId6">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1564243" y="606352"/>
            <a:ext cx="294237" cy="294256"/>
          </a:xfrm>
          <a:custGeom>
            <a:avLst/>
            <a:gdLst/>
            <a:ahLst/>
            <a:cxnLst/>
            <a:rect r="r" b="b" t="t" l="l"/>
            <a:pathLst>
              <a:path h="294256" w="294237">
                <a:moveTo>
                  <a:pt x="0" y="0"/>
                </a:moveTo>
                <a:lnTo>
                  <a:pt x="294237" y="0"/>
                </a:lnTo>
                <a:lnTo>
                  <a:pt x="294237" y="294256"/>
                </a:lnTo>
                <a:lnTo>
                  <a:pt x="0" y="294256"/>
                </a:lnTo>
                <a:lnTo>
                  <a:pt x="0" y="0"/>
                </a:lnTo>
                <a:close/>
              </a:path>
            </a:pathLst>
          </a:custGeom>
          <a:blipFill>
            <a:blip r:embed="rId6">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833271" y="3449831"/>
            <a:ext cx="4530223" cy="5231206"/>
            <a:chOff x="0" y="0"/>
            <a:chExt cx="4530230" cy="5231206"/>
          </a:xfrm>
        </p:grpSpPr>
        <p:sp>
          <p:nvSpPr>
            <p:cNvPr name="Freeform 3" id="3"/>
            <p:cNvSpPr/>
            <p:nvPr/>
          </p:nvSpPr>
          <p:spPr>
            <a:xfrm flipH="false" flipV="false" rot="0">
              <a:off x="0" y="0"/>
              <a:ext cx="4530217" cy="5231257"/>
            </a:xfrm>
            <a:custGeom>
              <a:avLst/>
              <a:gdLst/>
              <a:ahLst/>
              <a:cxnLst/>
              <a:rect r="r" b="b" t="t" l="l"/>
              <a:pathLst>
                <a:path h="5231257" w="4530217">
                  <a:moveTo>
                    <a:pt x="2265172" y="0"/>
                  </a:moveTo>
                  <a:lnTo>
                    <a:pt x="0" y="1307846"/>
                  </a:lnTo>
                  <a:lnTo>
                    <a:pt x="0" y="3923411"/>
                  </a:lnTo>
                  <a:lnTo>
                    <a:pt x="2265172" y="5231257"/>
                  </a:lnTo>
                  <a:lnTo>
                    <a:pt x="4530217" y="3923411"/>
                  </a:lnTo>
                  <a:lnTo>
                    <a:pt x="4530217" y="1307846"/>
                  </a:lnTo>
                  <a:lnTo>
                    <a:pt x="2265172" y="0"/>
                  </a:lnTo>
                  <a:close/>
                </a:path>
              </a:pathLst>
            </a:custGeom>
            <a:solidFill>
              <a:srgbClr val="56AEFF"/>
            </a:solidFill>
          </p:spPr>
        </p:sp>
      </p:grpSp>
      <p:grpSp>
        <p:nvGrpSpPr>
          <p:cNvPr name="Group 4" id="4"/>
          <p:cNvGrpSpPr>
            <a:grpSpLocks noChangeAspect="true"/>
          </p:cNvGrpSpPr>
          <p:nvPr/>
        </p:nvGrpSpPr>
        <p:grpSpPr>
          <a:xfrm rot="0">
            <a:off x="13103952" y="3762394"/>
            <a:ext cx="3988851" cy="4606061"/>
            <a:chOff x="0" y="0"/>
            <a:chExt cx="5318468" cy="6141415"/>
          </a:xfrm>
        </p:grpSpPr>
        <p:sp>
          <p:nvSpPr>
            <p:cNvPr name="Freeform 5" id="5"/>
            <p:cNvSpPr/>
            <p:nvPr/>
          </p:nvSpPr>
          <p:spPr>
            <a:xfrm flipH="false" flipV="false" rot="0">
              <a:off x="0" y="0"/>
              <a:ext cx="5318506" cy="6141466"/>
            </a:xfrm>
            <a:custGeom>
              <a:avLst/>
              <a:gdLst/>
              <a:ahLst/>
              <a:cxnLst/>
              <a:rect r="r" b="b" t="t" l="l"/>
              <a:pathLst>
                <a:path h="6141466" w="5318506">
                  <a:moveTo>
                    <a:pt x="2659253" y="0"/>
                  </a:moveTo>
                  <a:lnTo>
                    <a:pt x="0" y="1535303"/>
                  </a:lnTo>
                  <a:lnTo>
                    <a:pt x="0" y="4606036"/>
                  </a:lnTo>
                  <a:lnTo>
                    <a:pt x="2659253" y="6141466"/>
                  </a:lnTo>
                  <a:lnTo>
                    <a:pt x="2659253" y="6141466"/>
                  </a:lnTo>
                  <a:lnTo>
                    <a:pt x="5318506" y="4606036"/>
                  </a:lnTo>
                  <a:lnTo>
                    <a:pt x="5318506" y="1535303"/>
                  </a:lnTo>
                  <a:lnTo>
                    <a:pt x="2659253" y="0"/>
                  </a:lnTo>
                  <a:close/>
                </a:path>
              </a:pathLst>
            </a:custGeom>
            <a:blipFill>
              <a:blip r:embed="rId2"/>
              <a:stretch>
                <a:fillRect l="-36659" t="0" r="-36659" b="0"/>
              </a:stretch>
            </a:blipFill>
          </p:spPr>
        </p:sp>
      </p:grpSp>
      <p:sp>
        <p:nvSpPr>
          <p:cNvPr name="Freeform 6" id="6"/>
          <p:cNvSpPr/>
          <p:nvPr/>
        </p:nvSpPr>
        <p:spPr>
          <a:xfrm flipH="false" flipV="false" rot="0">
            <a:off x="437274" y="597732"/>
            <a:ext cx="1008717" cy="1008726"/>
          </a:xfrm>
          <a:custGeom>
            <a:avLst/>
            <a:gdLst/>
            <a:ahLst/>
            <a:cxnLst/>
            <a:rect r="r" b="b" t="t" l="l"/>
            <a:pathLst>
              <a:path h="1008726" w="1008717">
                <a:moveTo>
                  <a:pt x="0" y="0"/>
                </a:moveTo>
                <a:lnTo>
                  <a:pt x="1008716" y="0"/>
                </a:lnTo>
                <a:lnTo>
                  <a:pt x="1008716" y="1008726"/>
                </a:lnTo>
                <a:lnTo>
                  <a:pt x="0" y="1008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7302" y="8665769"/>
            <a:ext cx="1008688" cy="1008726"/>
          </a:xfrm>
          <a:custGeom>
            <a:avLst/>
            <a:gdLst/>
            <a:ahLst/>
            <a:cxnLst/>
            <a:rect r="r" b="b" t="t" l="l"/>
            <a:pathLst>
              <a:path h="1008726" w="1008688">
                <a:moveTo>
                  <a:pt x="0" y="0"/>
                </a:moveTo>
                <a:lnTo>
                  <a:pt x="1008688" y="0"/>
                </a:lnTo>
                <a:lnTo>
                  <a:pt x="1008688" y="1008726"/>
                </a:lnTo>
                <a:lnTo>
                  <a:pt x="0" y="1008726"/>
                </a:lnTo>
                <a:lnTo>
                  <a:pt x="0" y="0"/>
                </a:lnTo>
                <a:close/>
              </a:path>
            </a:pathLst>
          </a:custGeom>
          <a:blipFill>
            <a:blip r:embed="rId3">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37350" y="4631417"/>
            <a:ext cx="1008650" cy="1008726"/>
          </a:xfrm>
          <a:custGeom>
            <a:avLst/>
            <a:gdLst/>
            <a:ahLst/>
            <a:cxnLst/>
            <a:rect r="r" b="b" t="t" l="l"/>
            <a:pathLst>
              <a:path h="1008726" w="1008650">
                <a:moveTo>
                  <a:pt x="0" y="0"/>
                </a:moveTo>
                <a:lnTo>
                  <a:pt x="1008650" y="0"/>
                </a:lnTo>
                <a:lnTo>
                  <a:pt x="1008650" y="1008726"/>
                </a:lnTo>
                <a:lnTo>
                  <a:pt x="0" y="1008726"/>
                </a:lnTo>
                <a:lnTo>
                  <a:pt x="0" y="0"/>
                </a:lnTo>
                <a:close/>
              </a:path>
            </a:pathLst>
          </a:custGeom>
          <a:blipFill>
            <a:blip r:embed="rId3">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866603" y="1084555"/>
            <a:ext cx="7619273" cy="1816229"/>
          </a:xfrm>
          <a:prstGeom prst="rect">
            <a:avLst/>
          </a:prstGeom>
        </p:spPr>
        <p:txBody>
          <a:bodyPr anchor="t" rtlCol="false" tIns="0" lIns="0" bIns="0" rIns="0">
            <a:spAutoFit/>
          </a:bodyPr>
          <a:lstStyle/>
          <a:p>
            <a:pPr algn="l">
              <a:lnSpc>
                <a:spcPts val="14867"/>
              </a:lnSpc>
            </a:pPr>
            <a:r>
              <a:rPr lang="en-US" sz="10619">
                <a:solidFill>
                  <a:srgbClr val="56AEFF"/>
                </a:solidFill>
                <a:latin typeface="Oswald"/>
              </a:rPr>
              <a:t>PROJECT TOPIC</a:t>
            </a:r>
          </a:p>
        </p:txBody>
      </p:sp>
      <p:sp>
        <p:nvSpPr>
          <p:cNvPr name="TextBox 10" id="10"/>
          <p:cNvSpPr txBox="true"/>
          <p:nvPr/>
        </p:nvSpPr>
        <p:spPr>
          <a:xfrm rot="0">
            <a:off x="1952854" y="4499858"/>
            <a:ext cx="8541870" cy="2252339"/>
          </a:xfrm>
          <a:prstGeom prst="rect">
            <a:avLst/>
          </a:prstGeom>
        </p:spPr>
        <p:txBody>
          <a:bodyPr anchor="t" rtlCol="false" tIns="0" lIns="0" bIns="0" rIns="0">
            <a:spAutoFit/>
          </a:bodyPr>
          <a:lstStyle/>
          <a:p>
            <a:pPr algn="ctr">
              <a:lnSpc>
                <a:spcPts val="8484"/>
              </a:lnSpc>
            </a:pPr>
            <a:r>
              <a:rPr lang="en-US" sz="6099">
                <a:solidFill>
                  <a:srgbClr val="CFF4FF"/>
                </a:solidFill>
                <a:latin typeface="Old Standard Bold"/>
              </a:rPr>
              <a:t>Hiding Message In An Image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78657" y="9680381"/>
            <a:ext cx="346091" cy="346119"/>
          </a:xfrm>
          <a:custGeom>
            <a:avLst/>
            <a:gdLst/>
            <a:ahLst/>
            <a:cxnLst/>
            <a:rect r="r" b="b" t="t" l="l"/>
            <a:pathLst>
              <a:path h="346119" w="346091">
                <a:moveTo>
                  <a:pt x="0" y="0"/>
                </a:moveTo>
                <a:lnTo>
                  <a:pt x="346091" y="0"/>
                </a:lnTo>
                <a:lnTo>
                  <a:pt x="346091" y="346120"/>
                </a:lnTo>
                <a:lnTo>
                  <a:pt x="0" y="346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0839" y="8988466"/>
            <a:ext cx="346119" cy="346119"/>
          </a:xfrm>
          <a:custGeom>
            <a:avLst/>
            <a:gdLst/>
            <a:ahLst/>
            <a:cxnLst/>
            <a:rect r="r" b="b" t="t" l="l"/>
            <a:pathLst>
              <a:path h="346119" w="346119">
                <a:moveTo>
                  <a:pt x="0" y="0"/>
                </a:moveTo>
                <a:lnTo>
                  <a:pt x="346120" y="0"/>
                </a:lnTo>
                <a:lnTo>
                  <a:pt x="346120" y="346120"/>
                </a:lnTo>
                <a:lnTo>
                  <a:pt x="0" y="346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3021" y="9680315"/>
            <a:ext cx="346119" cy="346119"/>
          </a:xfrm>
          <a:custGeom>
            <a:avLst/>
            <a:gdLst/>
            <a:ahLst/>
            <a:cxnLst/>
            <a:rect r="r" b="b" t="t" l="l"/>
            <a:pathLst>
              <a:path h="346119" w="346119">
                <a:moveTo>
                  <a:pt x="0" y="0"/>
                </a:moveTo>
                <a:lnTo>
                  <a:pt x="346119" y="0"/>
                </a:lnTo>
                <a:lnTo>
                  <a:pt x="346119" y="346119"/>
                </a:lnTo>
                <a:lnTo>
                  <a:pt x="0" y="346119"/>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55088" y="8988523"/>
            <a:ext cx="346119" cy="346119"/>
          </a:xfrm>
          <a:custGeom>
            <a:avLst/>
            <a:gdLst/>
            <a:ahLst/>
            <a:cxnLst/>
            <a:rect r="r" b="b" t="t" l="l"/>
            <a:pathLst>
              <a:path h="346119" w="346119">
                <a:moveTo>
                  <a:pt x="0" y="0"/>
                </a:moveTo>
                <a:lnTo>
                  <a:pt x="346120" y="0"/>
                </a:lnTo>
                <a:lnTo>
                  <a:pt x="346120" y="346120"/>
                </a:lnTo>
                <a:lnTo>
                  <a:pt x="0" y="346120"/>
                </a:lnTo>
                <a:lnTo>
                  <a:pt x="0" y="0"/>
                </a:lnTo>
                <a:close/>
              </a:path>
            </a:pathLst>
          </a:custGeom>
          <a:blipFill>
            <a:blip r:embed="rId4">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847223" y="9680419"/>
            <a:ext cx="346110" cy="346119"/>
          </a:xfrm>
          <a:custGeom>
            <a:avLst/>
            <a:gdLst/>
            <a:ahLst/>
            <a:cxnLst/>
            <a:rect r="r" b="b" t="t" l="l"/>
            <a:pathLst>
              <a:path h="346119" w="346110">
                <a:moveTo>
                  <a:pt x="0" y="0"/>
                </a:moveTo>
                <a:lnTo>
                  <a:pt x="346109" y="0"/>
                </a:lnTo>
                <a:lnTo>
                  <a:pt x="346109" y="346120"/>
                </a:lnTo>
                <a:lnTo>
                  <a:pt x="0" y="346120"/>
                </a:lnTo>
                <a:lnTo>
                  <a:pt x="0" y="0"/>
                </a:lnTo>
                <a:close/>
              </a:path>
            </a:pathLst>
          </a:custGeom>
          <a:blipFill>
            <a:blip r:embed="rId4">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528727" y="8942260"/>
            <a:ext cx="346110" cy="346119"/>
          </a:xfrm>
          <a:custGeom>
            <a:avLst/>
            <a:gdLst/>
            <a:ahLst/>
            <a:cxnLst/>
            <a:rect r="r" b="b" t="t" l="l"/>
            <a:pathLst>
              <a:path h="346119" w="346110">
                <a:moveTo>
                  <a:pt x="0" y="0"/>
                </a:moveTo>
                <a:lnTo>
                  <a:pt x="346110" y="0"/>
                </a:lnTo>
                <a:lnTo>
                  <a:pt x="346110" y="346120"/>
                </a:lnTo>
                <a:lnTo>
                  <a:pt x="0" y="346120"/>
                </a:lnTo>
                <a:lnTo>
                  <a:pt x="0" y="0"/>
                </a:lnTo>
                <a:close/>
              </a:path>
            </a:pathLst>
          </a:custGeom>
          <a:blipFill>
            <a:blip r:embed="rId4">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220918" y="9634642"/>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913100" y="8942203"/>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605158" y="9634699"/>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6297311" y="8942308"/>
            <a:ext cx="346100" cy="346119"/>
          </a:xfrm>
          <a:custGeom>
            <a:avLst/>
            <a:gdLst/>
            <a:ahLst/>
            <a:cxnLst/>
            <a:rect r="r" b="b" t="t" l="l"/>
            <a:pathLst>
              <a:path h="346119" w="346100">
                <a:moveTo>
                  <a:pt x="0" y="0"/>
                </a:moveTo>
                <a:lnTo>
                  <a:pt x="346100" y="0"/>
                </a:lnTo>
                <a:lnTo>
                  <a:pt x="346100" y="346120"/>
                </a:lnTo>
                <a:lnTo>
                  <a:pt x="0" y="346120"/>
                </a:lnTo>
                <a:lnTo>
                  <a:pt x="0" y="0"/>
                </a:lnTo>
                <a:close/>
              </a:path>
            </a:pathLst>
          </a:custGeom>
          <a:blipFill>
            <a:blip r:embed="rId4">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974348" y="9832524"/>
            <a:ext cx="346100" cy="346119"/>
          </a:xfrm>
          <a:custGeom>
            <a:avLst/>
            <a:gdLst/>
            <a:ahLst/>
            <a:cxnLst/>
            <a:rect r="r" b="b" t="t" l="l"/>
            <a:pathLst>
              <a:path h="346119" w="346100">
                <a:moveTo>
                  <a:pt x="0" y="0"/>
                </a:moveTo>
                <a:lnTo>
                  <a:pt x="346100" y="0"/>
                </a:lnTo>
                <a:lnTo>
                  <a:pt x="346100" y="346120"/>
                </a:lnTo>
                <a:lnTo>
                  <a:pt x="0" y="346120"/>
                </a:lnTo>
                <a:lnTo>
                  <a:pt x="0" y="0"/>
                </a:lnTo>
                <a:close/>
              </a:path>
            </a:pathLst>
          </a:custGeom>
          <a:blipFill>
            <a:blip r:embed="rId2">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7666530" y="9140609"/>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358711" y="9832457"/>
            <a:ext cx="346119" cy="346119"/>
          </a:xfrm>
          <a:custGeom>
            <a:avLst/>
            <a:gdLst/>
            <a:ahLst/>
            <a:cxnLst/>
            <a:rect r="r" b="b" t="t" l="l"/>
            <a:pathLst>
              <a:path h="346119" w="346119">
                <a:moveTo>
                  <a:pt x="0" y="0"/>
                </a:moveTo>
                <a:lnTo>
                  <a:pt x="346120" y="0"/>
                </a:lnTo>
                <a:lnTo>
                  <a:pt x="346120" y="346120"/>
                </a:lnTo>
                <a:lnTo>
                  <a:pt x="0" y="346120"/>
                </a:lnTo>
                <a:lnTo>
                  <a:pt x="0" y="0"/>
                </a:lnTo>
                <a:close/>
              </a:path>
            </a:pathLst>
          </a:custGeom>
          <a:blipFill>
            <a:blip r:embed="rId4">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9050779" y="9140666"/>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9742913" y="9832562"/>
            <a:ext cx="346110" cy="346119"/>
          </a:xfrm>
          <a:custGeom>
            <a:avLst/>
            <a:gdLst/>
            <a:ahLst/>
            <a:cxnLst/>
            <a:rect r="r" b="b" t="t" l="l"/>
            <a:pathLst>
              <a:path h="346119" w="346110">
                <a:moveTo>
                  <a:pt x="0" y="0"/>
                </a:moveTo>
                <a:lnTo>
                  <a:pt x="346110" y="0"/>
                </a:lnTo>
                <a:lnTo>
                  <a:pt x="346110" y="346120"/>
                </a:lnTo>
                <a:lnTo>
                  <a:pt x="0" y="346120"/>
                </a:lnTo>
                <a:lnTo>
                  <a:pt x="0" y="0"/>
                </a:lnTo>
                <a:close/>
              </a:path>
            </a:pathLst>
          </a:custGeom>
          <a:blipFill>
            <a:blip r:embed="rId4">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10424417" y="9094403"/>
            <a:ext cx="346110" cy="346119"/>
          </a:xfrm>
          <a:custGeom>
            <a:avLst/>
            <a:gdLst/>
            <a:ahLst/>
            <a:cxnLst/>
            <a:rect r="r" b="b" t="t" l="l"/>
            <a:pathLst>
              <a:path h="346119" w="346110">
                <a:moveTo>
                  <a:pt x="0" y="0"/>
                </a:moveTo>
                <a:lnTo>
                  <a:pt x="346110" y="0"/>
                </a:lnTo>
                <a:lnTo>
                  <a:pt x="346110" y="346120"/>
                </a:lnTo>
                <a:lnTo>
                  <a:pt x="0" y="346120"/>
                </a:lnTo>
                <a:lnTo>
                  <a:pt x="0" y="0"/>
                </a:lnTo>
                <a:close/>
              </a:path>
            </a:pathLst>
          </a:custGeom>
          <a:blipFill>
            <a:blip r:embed="rId4">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11116599" y="9786785"/>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11808790" y="9094337"/>
            <a:ext cx="346119" cy="346119"/>
          </a:xfrm>
          <a:custGeom>
            <a:avLst/>
            <a:gdLst/>
            <a:ahLst/>
            <a:cxnLst/>
            <a:rect r="r" b="b" t="t" l="l"/>
            <a:pathLst>
              <a:path h="346119" w="346119">
                <a:moveTo>
                  <a:pt x="0" y="0"/>
                </a:moveTo>
                <a:lnTo>
                  <a:pt x="346120" y="0"/>
                </a:lnTo>
                <a:lnTo>
                  <a:pt x="346120" y="346119"/>
                </a:lnTo>
                <a:lnTo>
                  <a:pt x="0" y="346119"/>
                </a:lnTo>
                <a:lnTo>
                  <a:pt x="0" y="0"/>
                </a:lnTo>
                <a:close/>
              </a:path>
            </a:pathLst>
          </a:custGeom>
          <a:blipFill>
            <a:blip r:embed="rId4">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12500848" y="9786842"/>
            <a:ext cx="346119" cy="346119"/>
          </a:xfrm>
          <a:custGeom>
            <a:avLst/>
            <a:gdLst/>
            <a:ahLst/>
            <a:cxnLst/>
            <a:rect r="r" b="b" t="t" l="l"/>
            <a:pathLst>
              <a:path h="346119" w="346119">
                <a:moveTo>
                  <a:pt x="0" y="0"/>
                </a:moveTo>
                <a:lnTo>
                  <a:pt x="346120" y="0"/>
                </a:lnTo>
                <a:lnTo>
                  <a:pt x="346120" y="346120"/>
                </a:lnTo>
                <a:lnTo>
                  <a:pt x="0" y="346120"/>
                </a:lnTo>
                <a:lnTo>
                  <a:pt x="0" y="0"/>
                </a:lnTo>
                <a:close/>
              </a:path>
            </a:pathLst>
          </a:custGeom>
          <a:blipFill>
            <a:blip r:embed="rId4">
              <a:extLst>
                <a:ext uri="{96DAC541-7B7A-43D3-8B79-37D633B846F1}">
                  <asvg:svgBlip xmlns:asvg="http://schemas.microsoft.com/office/drawing/2016/SVG/main" r:embed="rId22"/>
                </a:ext>
              </a:extLst>
            </a:blip>
            <a:stretch>
              <a:fillRect l="0" t="0" r="0" b="0"/>
            </a:stretch>
          </a:blipFill>
        </p:spPr>
      </p:sp>
      <p:sp>
        <p:nvSpPr>
          <p:cNvPr name="Freeform 21" id="21"/>
          <p:cNvSpPr/>
          <p:nvPr/>
        </p:nvSpPr>
        <p:spPr>
          <a:xfrm flipH="false" flipV="false" rot="0">
            <a:off x="13192992" y="9094441"/>
            <a:ext cx="346100" cy="346119"/>
          </a:xfrm>
          <a:custGeom>
            <a:avLst/>
            <a:gdLst/>
            <a:ahLst/>
            <a:cxnLst/>
            <a:rect r="r" b="b" t="t" l="l"/>
            <a:pathLst>
              <a:path h="346119" w="346100">
                <a:moveTo>
                  <a:pt x="0" y="0"/>
                </a:moveTo>
                <a:lnTo>
                  <a:pt x="346100" y="0"/>
                </a:lnTo>
                <a:lnTo>
                  <a:pt x="346100" y="346120"/>
                </a:lnTo>
                <a:lnTo>
                  <a:pt x="0" y="346120"/>
                </a:lnTo>
                <a:lnTo>
                  <a:pt x="0" y="0"/>
                </a:lnTo>
                <a:close/>
              </a:path>
            </a:pathLst>
          </a:custGeom>
          <a:blipFill>
            <a:blip r:embed="rId4">
              <a:extLst>
                <a:ext uri="{96DAC541-7B7A-43D3-8B79-37D633B846F1}">
                  <asvg:svgBlip xmlns:asvg="http://schemas.microsoft.com/office/drawing/2016/SVG/main" r:embed="rId23"/>
                </a:ext>
              </a:extLst>
            </a:blip>
            <a:stretch>
              <a:fillRect l="0" t="0" r="0" b="0"/>
            </a:stretch>
          </a:blipFill>
        </p:spPr>
      </p:sp>
      <p:sp>
        <p:nvSpPr>
          <p:cNvPr name="Freeform 22" id="22"/>
          <p:cNvSpPr/>
          <p:nvPr/>
        </p:nvSpPr>
        <p:spPr>
          <a:xfrm flipH="false" flipV="false" rot="5400000">
            <a:off x="-4496381" y="4581401"/>
            <a:ext cx="10286752" cy="1123950"/>
          </a:xfrm>
          <a:custGeom>
            <a:avLst/>
            <a:gdLst/>
            <a:ahLst/>
            <a:cxnLst/>
            <a:rect r="r" b="b" t="t" l="l"/>
            <a:pathLst>
              <a:path h="1123950" w="10286752">
                <a:moveTo>
                  <a:pt x="0" y="0"/>
                </a:moveTo>
                <a:lnTo>
                  <a:pt x="10286752" y="0"/>
                </a:lnTo>
                <a:lnTo>
                  <a:pt x="10286752" y="1123950"/>
                </a:lnTo>
                <a:lnTo>
                  <a:pt x="0" y="1123950"/>
                </a:lnTo>
                <a:lnTo>
                  <a:pt x="0" y="0"/>
                </a:lnTo>
                <a:close/>
              </a:path>
            </a:pathLst>
          </a:custGeom>
          <a:blipFill>
            <a:blip r:embed="rId24"/>
            <a:stretch>
              <a:fillRect l="-31669" t="-137655" r="0" b="-479"/>
            </a:stretch>
          </a:blipFill>
        </p:spPr>
      </p:sp>
      <p:sp>
        <p:nvSpPr>
          <p:cNvPr name="Freeform 23" id="23"/>
          <p:cNvSpPr/>
          <p:nvPr/>
        </p:nvSpPr>
        <p:spPr>
          <a:xfrm flipH="false" flipV="false" rot="-5400000">
            <a:off x="12578553" y="4581525"/>
            <a:ext cx="10287000" cy="1123950"/>
          </a:xfrm>
          <a:custGeom>
            <a:avLst/>
            <a:gdLst/>
            <a:ahLst/>
            <a:cxnLst/>
            <a:rect r="r" b="b" t="t" l="l"/>
            <a:pathLst>
              <a:path h="1123950" w="10287000">
                <a:moveTo>
                  <a:pt x="0" y="0"/>
                </a:moveTo>
                <a:lnTo>
                  <a:pt x="10287000" y="0"/>
                </a:lnTo>
                <a:lnTo>
                  <a:pt x="10287000" y="1123950"/>
                </a:lnTo>
                <a:lnTo>
                  <a:pt x="0" y="1123950"/>
                </a:lnTo>
                <a:lnTo>
                  <a:pt x="0" y="0"/>
                </a:lnTo>
                <a:close/>
              </a:path>
            </a:pathLst>
          </a:custGeom>
          <a:blipFill>
            <a:blip r:embed="rId24"/>
            <a:stretch>
              <a:fillRect l="-18683" t="-137655" r="-12982" b="-479"/>
            </a:stretch>
          </a:blipFill>
        </p:spPr>
      </p:sp>
      <p:sp>
        <p:nvSpPr>
          <p:cNvPr name="Freeform 24" id="24"/>
          <p:cNvSpPr/>
          <p:nvPr/>
        </p:nvSpPr>
        <p:spPr>
          <a:xfrm flipH="false" flipV="false" rot="0">
            <a:off x="14038621" y="9680381"/>
            <a:ext cx="346100" cy="346119"/>
          </a:xfrm>
          <a:custGeom>
            <a:avLst/>
            <a:gdLst/>
            <a:ahLst/>
            <a:cxnLst/>
            <a:rect r="r" b="b" t="t" l="l"/>
            <a:pathLst>
              <a:path h="346119" w="346100">
                <a:moveTo>
                  <a:pt x="0" y="0"/>
                </a:moveTo>
                <a:lnTo>
                  <a:pt x="346101" y="0"/>
                </a:lnTo>
                <a:lnTo>
                  <a:pt x="346101" y="346120"/>
                </a:lnTo>
                <a:lnTo>
                  <a:pt x="0" y="346120"/>
                </a:lnTo>
                <a:lnTo>
                  <a:pt x="0" y="0"/>
                </a:lnTo>
                <a:close/>
              </a:path>
            </a:pathLst>
          </a:custGeom>
          <a:blipFill>
            <a:blip r:embed="rId2">
              <a:extLst>
                <a:ext uri="{96DAC541-7B7A-43D3-8B79-37D633B846F1}">
                  <asvg:svgBlip xmlns:asvg="http://schemas.microsoft.com/office/drawing/2016/SVG/main" r:embed="rId25"/>
                </a:ext>
              </a:extLst>
            </a:blip>
            <a:stretch>
              <a:fillRect l="0" t="0" r="0" b="0"/>
            </a:stretch>
          </a:blipFill>
        </p:spPr>
      </p:sp>
      <p:sp>
        <p:nvSpPr>
          <p:cNvPr name="Freeform 25" id="25"/>
          <p:cNvSpPr/>
          <p:nvPr/>
        </p:nvSpPr>
        <p:spPr>
          <a:xfrm flipH="false" flipV="false" rot="0">
            <a:off x="14730803" y="8988466"/>
            <a:ext cx="346119" cy="346119"/>
          </a:xfrm>
          <a:custGeom>
            <a:avLst/>
            <a:gdLst/>
            <a:ahLst/>
            <a:cxnLst/>
            <a:rect r="r" b="b" t="t" l="l"/>
            <a:pathLst>
              <a:path h="346119" w="346119">
                <a:moveTo>
                  <a:pt x="0" y="0"/>
                </a:moveTo>
                <a:lnTo>
                  <a:pt x="346119" y="0"/>
                </a:lnTo>
                <a:lnTo>
                  <a:pt x="346119" y="346120"/>
                </a:lnTo>
                <a:lnTo>
                  <a:pt x="0" y="346120"/>
                </a:lnTo>
                <a:lnTo>
                  <a:pt x="0" y="0"/>
                </a:lnTo>
                <a:close/>
              </a:path>
            </a:pathLst>
          </a:custGeom>
          <a:blipFill>
            <a:blip r:embed="rId4">
              <a:extLst>
                <a:ext uri="{96DAC541-7B7A-43D3-8B79-37D633B846F1}">
                  <asvg:svgBlip xmlns:asvg="http://schemas.microsoft.com/office/drawing/2016/SVG/main" r:embed="rId26"/>
                </a:ext>
              </a:extLst>
            </a:blip>
            <a:stretch>
              <a:fillRect l="0" t="0" r="0" b="0"/>
            </a:stretch>
          </a:blipFill>
        </p:spPr>
      </p:sp>
      <p:sp>
        <p:nvSpPr>
          <p:cNvPr name="Freeform 26" id="26"/>
          <p:cNvSpPr/>
          <p:nvPr/>
        </p:nvSpPr>
        <p:spPr>
          <a:xfrm flipH="false" flipV="false" rot="0">
            <a:off x="15422985" y="9680315"/>
            <a:ext cx="346119" cy="346119"/>
          </a:xfrm>
          <a:custGeom>
            <a:avLst/>
            <a:gdLst/>
            <a:ahLst/>
            <a:cxnLst/>
            <a:rect r="r" b="b" t="t" l="l"/>
            <a:pathLst>
              <a:path h="346119" w="346119">
                <a:moveTo>
                  <a:pt x="0" y="0"/>
                </a:moveTo>
                <a:lnTo>
                  <a:pt x="346119" y="0"/>
                </a:lnTo>
                <a:lnTo>
                  <a:pt x="346119" y="346119"/>
                </a:lnTo>
                <a:lnTo>
                  <a:pt x="0" y="346119"/>
                </a:lnTo>
                <a:lnTo>
                  <a:pt x="0" y="0"/>
                </a:lnTo>
                <a:close/>
              </a:path>
            </a:pathLst>
          </a:custGeom>
          <a:blipFill>
            <a:blip r:embed="rId4">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0">
            <a:off x="16115052" y="8988523"/>
            <a:ext cx="346119" cy="346119"/>
          </a:xfrm>
          <a:custGeom>
            <a:avLst/>
            <a:gdLst/>
            <a:ahLst/>
            <a:cxnLst/>
            <a:rect r="r" b="b" t="t" l="l"/>
            <a:pathLst>
              <a:path h="346119" w="346119">
                <a:moveTo>
                  <a:pt x="0" y="0"/>
                </a:moveTo>
                <a:lnTo>
                  <a:pt x="346120" y="0"/>
                </a:lnTo>
                <a:lnTo>
                  <a:pt x="346120" y="346120"/>
                </a:lnTo>
                <a:lnTo>
                  <a:pt x="0" y="346120"/>
                </a:lnTo>
                <a:lnTo>
                  <a:pt x="0" y="0"/>
                </a:lnTo>
                <a:close/>
              </a:path>
            </a:pathLst>
          </a:custGeom>
          <a:blipFill>
            <a:blip r:embed="rId4">
              <a:extLst>
                <a:ext uri="{96DAC541-7B7A-43D3-8B79-37D633B846F1}">
                  <asvg:svgBlip xmlns:asvg="http://schemas.microsoft.com/office/drawing/2016/SVG/main" r:embed="rId28"/>
                </a:ext>
              </a:extLst>
            </a:blip>
            <a:stretch>
              <a:fillRect l="0" t="0" r="0" b="0"/>
            </a:stretch>
          </a:blipFill>
        </p:spPr>
      </p:sp>
      <p:sp>
        <p:nvSpPr>
          <p:cNvPr name="Freeform 28" id="28"/>
          <p:cNvSpPr/>
          <p:nvPr/>
        </p:nvSpPr>
        <p:spPr>
          <a:xfrm flipH="false" flipV="false" rot="0">
            <a:off x="1301629" y="1869910"/>
            <a:ext cx="15921847" cy="6951516"/>
          </a:xfrm>
          <a:custGeom>
            <a:avLst/>
            <a:gdLst/>
            <a:ahLst/>
            <a:cxnLst/>
            <a:rect r="r" b="b" t="t" l="l"/>
            <a:pathLst>
              <a:path h="6951516" w="15921847">
                <a:moveTo>
                  <a:pt x="0" y="0"/>
                </a:moveTo>
                <a:lnTo>
                  <a:pt x="15921847" y="0"/>
                </a:lnTo>
                <a:lnTo>
                  <a:pt x="15921847" y="6951516"/>
                </a:lnTo>
                <a:lnTo>
                  <a:pt x="0" y="69515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9" id="29"/>
          <p:cNvSpPr/>
          <p:nvPr/>
        </p:nvSpPr>
        <p:spPr>
          <a:xfrm flipH="false" flipV="false" rot="0">
            <a:off x="16807186" y="9680419"/>
            <a:ext cx="346110" cy="346119"/>
          </a:xfrm>
          <a:custGeom>
            <a:avLst/>
            <a:gdLst/>
            <a:ahLst/>
            <a:cxnLst/>
            <a:rect r="r" b="b" t="t" l="l"/>
            <a:pathLst>
              <a:path h="346119" w="346110">
                <a:moveTo>
                  <a:pt x="0" y="0"/>
                </a:moveTo>
                <a:lnTo>
                  <a:pt x="346110" y="0"/>
                </a:lnTo>
                <a:lnTo>
                  <a:pt x="346110" y="346120"/>
                </a:lnTo>
                <a:lnTo>
                  <a:pt x="0" y="346120"/>
                </a:lnTo>
                <a:lnTo>
                  <a:pt x="0" y="0"/>
                </a:lnTo>
                <a:close/>
              </a:path>
            </a:pathLst>
          </a:custGeom>
          <a:blipFill>
            <a:blip r:embed="rId4">
              <a:extLst>
                <a:ext uri="{96DAC541-7B7A-43D3-8B79-37D633B846F1}">
                  <asvg:svgBlip xmlns:asvg="http://schemas.microsoft.com/office/drawing/2016/SVG/main" r:embed="rId31"/>
                </a:ext>
              </a:extLst>
            </a:blip>
            <a:stretch>
              <a:fillRect l="0" t="0" r="0" b="0"/>
            </a:stretch>
          </a:blipFill>
        </p:spPr>
      </p:sp>
      <p:sp>
        <p:nvSpPr>
          <p:cNvPr name="Freeform 30" id="30"/>
          <p:cNvSpPr/>
          <p:nvPr/>
        </p:nvSpPr>
        <p:spPr>
          <a:xfrm flipH="false" flipV="false" rot="0">
            <a:off x="17488691" y="8942260"/>
            <a:ext cx="346110" cy="346119"/>
          </a:xfrm>
          <a:custGeom>
            <a:avLst/>
            <a:gdLst/>
            <a:ahLst/>
            <a:cxnLst/>
            <a:rect r="r" b="b" t="t" l="l"/>
            <a:pathLst>
              <a:path h="346119" w="346110">
                <a:moveTo>
                  <a:pt x="0" y="0"/>
                </a:moveTo>
                <a:lnTo>
                  <a:pt x="346109" y="0"/>
                </a:lnTo>
                <a:lnTo>
                  <a:pt x="346109" y="346120"/>
                </a:lnTo>
                <a:lnTo>
                  <a:pt x="0" y="346120"/>
                </a:lnTo>
                <a:lnTo>
                  <a:pt x="0" y="0"/>
                </a:lnTo>
                <a:close/>
              </a:path>
            </a:pathLst>
          </a:custGeom>
          <a:blipFill>
            <a:blip r:embed="rId4">
              <a:extLst>
                <a:ext uri="{96DAC541-7B7A-43D3-8B79-37D633B846F1}">
                  <asvg:svgBlip xmlns:asvg="http://schemas.microsoft.com/office/drawing/2016/SVG/main" r:embed="rId32"/>
                </a:ext>
              </a:extLst>
            </a:blip>
            <a:stretch>
              <a:fillRect l="0" t="0" r="0" b="0"/>
            </a:stretch>
          </a:blipFill>
        </p:spPr>
      </p:sp>
      <p:sp>
        <p:nvSpPr>
          <p:cNvPr name="Freeform 31" id="31"/>
          <p:cNvSpPr/>
          <p:nvPr/>
        </p:nvSpPr>
        <p:spPr>
          <a:xfrm flipH="false" flipV="false" rot="0">
            <a:off x="18180872" y="9634642"/>
            <a:ext cx="107128" cy="346119"/>
          </a:xfrm>
          <a:custGeom>
            <a:avLst/>
            <a:gdLst/>
            <a:ahLst/>
            <a:cxnLst/>
            <a:rect r="r" b="b" t="t" l="l"/>
            <a:pathLst>
              <a:path h="346119" w="107128">
                <a:moveTo>
                  <a:pt x="0" y="0"/>
                </a:moveTo>
                <a:lnTo>
                  <a:pt x="107128" y="0"/>
                </a:lnTo>
                <a:lnTo>
                  <a:pt x="107128" y="346120"/>
                </a:lnTo>
                <a:lnTo>
                  <a:pt x="0" y="346120"/>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32" id="32"/>
          <p:cNvSpPr txBox="true"/>
          <p:nvPr/>
        </p:nvSpPr>
        <p:spPr>
          <a:xfrm rot="0">
            <a:off x="7317686" y="-64532"/>
            <a:ext cx="4500096" cy="1476194"/>
          </a:xfrm>
          <a:prstGeom prst="rect">
            <a:avLst/>
          </a:prstGeom>
        </p:spPr>
        <p:txBody>
          <a:bodyPr anchor="t" rtlCol="false" tIns="0" lIns="0" bIns="0" rIns="0">
            <a:spAutoFit/>
          </a:bodyPr>
          <a:lstStyle/>
          <a:p>
            <a:pPr algn="l">
              <a:lnSpc>
                <a:spcPts val="11228"/>
              </a:lnSpc>
            </a:pPr>
            <a:r>
              <a:rPr lang="en-US" sz="8020">
                <a:solidFill>
                  <a:srgbClr val="FFFFFF"/>
                </a:solidFill>
                <a:latin typeface="Times New Roman Bold"/>
              </a:rPr>
              <a:t>AGENDA</a:t>
            </a:r>
          </a:p>
        </p:txBody>
      </p:sp>
      <p:sp>
        <p:nvSpPr>
          <p:cNvPr name="TextBox 33" id="33"/>
          <p:cNvSpPr txBox="true"/>
          <p:nvPr/>
        </p:nvSpPr>
        <p:spPr>
          <a:xfrm rot="0">
            <a:off x="2303774" y="2185721"/>
            <a:ext cx="3971058" cy="632555"/>
          </a:xfrm>
          <a:prstGeom prst="rect">
            <a:avLst/>
          </a:prstGeom>
        </p:spPr>
        <p:txBody>
          <a:bodyPr anchor="t" rtlCol="false" tIns="0" lIns="0" bIns="0" rIns="0">
            <a:spAutoFit/>
          </a:bodyPr>
          <a:lstStyle/>
          <a:p>
            <a:pPr algn="l">
              <a:lnSpc>
                <a:spcPts val="5179"/>
              </a:lnSpc>
            </a:pPr>
            <a:r>
              <a:rPr lang="en-US" sz="3699" spc="22">
                <a:solidFill>
                  <a:srgbClr val="000000"/>
                </a:solidFill>
                <a:latin typeface="Georgia Pro"/>
              </a:rPr>
              <a:t>1.Project Overview</a:t>
            </a:r>
          </a:p>
        </p:txBody>
      </p:sp>
      <p:sp>
        <p:nvSpPr>
          <p:cNvPr name="TextBox 34" id="34"/>
          <p:cNvSpPr txBox="true"/>
          <p:nvPr/>
        </p:nvSpPr>
        <p:spPr>
          <a:xfrm rot="0">
            <a:off x="11819773" y="4752003"/>
            <a:ext cx="4296566" cy="632555"/>
          </a:xfrm>
          <a:prstGeom prst="rect">
            <a:avLst/>
          </a:prstGeom>
        </p:spPr>
        <p:txBody>
          <a:bodyPr anchor="t" rtlCol="false" tIns="0" lIns="0" bIns="0" rIns="0">
            <a:spAutoFit/>
          </a:bodyPr>
          <a:lstStyle/>
          <a:p>
            <a:pPr algn="l">
              <a:lnSpc>
                <a:spcPts val="5179"/>
              </a:lnSpc>
            </a:pPr>
            <a:r>
              <a:rPr lang="en-US" sz="3699">
                <a:solidFill>
                  <a:srgbClr val="000000"/>
                </a:solidFill>
                <a:latin typeface="Georgia Pro"/>
              </a:rPr>
              <a:t>4.Features of Project</a:t>
            </a:r>
          </a:p>
        </p:txBody>
      </p:sp>
      <p:sp>
        <p:nvSpPr>
          <p:cNvPr name="TextBox 35" id="35"/>
          <p:cNvSpPr txBox="true"/>
          <p:nvPr/>
        </p:nvSpPr>
        <p:spPr>
          <a:xfrm rot="0">
            <a:off x="2950359" y="3876027"/>
            <a:ext cx="2317537" cy="687191"/>
          </a:xfrm>
          <a:prstGeom prst="rect">
            <a:avLst/>
          </a:prstGeom>
        </p:spPr>
        <p:txBody>
          <a:bodyPr anchor="t" rtlCol="false" tIns="0" lIns="0" bIns="0" rIns="0">
            <a:spAutoFit/>
          </a:bodyPr>
          <a:lstStyle/>
          <a:p>
            <a:pPr algn="l">
              <a:lnSpc>
                <a:spcPts val="5599"/>
              </a:lnSpc>
            </a:pPr>
            <a:r>
              <a:rPr lang="en-US" sz="3999">
                <a:solidFill>
                  <a:srgbClr val="000000"/>
                </a:solidFill>
                <a:latin typeface="Georgia Pro"/>
              </a:rPr>
              <a:t>3.Solution</a:t>
            </a:r>
          </a:p>
        </p:txBody>
      </p:sp>
      <p:sp>
        <p:nvSpPr>
          <p:cNvPr name="TextBox 36" id="36"/>
          <p:cNvSpPr txBox="true"/>
          <p:nvPr/>
        </p:nvSpPr>
        <p:spPr>
          <a:xfrm rot="0">
            <a:off x="11834298" y="2778662"/>
            <a:ext cx="4888420" cy="592912"/>
          </a:xfrm>
          <a:prstGeom prst="rect">
            <a:avLst/>
          </a:prstGeom>
        </p:spPr>
        <p:txBody>
          <a:bodyPr anchor="t" rtlCol="false" tIns="0" lIns="0" bIns="0" rIns="0">
            <a:spAutoFit/>
          </a:bodyPr>
          <a:lstStyle/>
          <a:p>
            <a:pPr algn="l">
              <a:lnSpc>
                <a:spcPts val="4899"/>
              </a:lnSpc>
            </a:pPr>
            <a:r>
              <a:rPr lang="en-US" sz="3499">
                <a:solidFill>
                  <a:srgbClr val="000000"/>
                </a:solidFill>
                <a:latin typeface="Georgia Pro"/>
              </a:rPr>
              <a:t>2.About Target Audience</a:t>
            </a:r>
          </a:p>
        </p:txBody>
      </p:sp>
      <p:sp>
        <p:nvSpPr>
          <p:cNvPr name="TextBox 37" id="37"/>
          <p:cNvSpPr txBox="true"/>
          <p:nvPr/>
        </p:nvSpPr>
        <p:spPr>
          <a:xfrm rot="0">
            <a:off x="2791854" y="5239483"/>
            <a:ext cx="2634625" cy="672074"/>
          </a:xfrm>
          <a:prstGeom prst="rect">
            <a:avLst/>
          </a:prstGeom>
        </p:spPr>
        <p:txBody>
          <a:bodyPr anchor="t" rtlCol="false" tIns="0" lIns="0" bIns="0" rIns="0">
            <a:spAutoFit/>
          </a:bodyPr>
          <a:lstStyle/>
          <a:p>
            <a:pPr algn="l">
              <a:lnSpc>
                <a:spcPts val="5458"/>
              </a:lnSpc>
            </a:pPr>
            <a:r>
              <a:rPr lang="en-US" sz="3899">
                <a:solidFill>
                  <a:srgbClr val="000000"/>
                </a:solidFill>
                <a:latin typeface="Georgia Pro"/>
              </a:rPr>
              <a:t>5.Modelling</a:t>
            </a:r>
          </a:p>
        </p:txBody>
      </p:sp>
      <p:sp>
        <p:nvSpPr>
          <p:cNvPr name="TextBox 38" id="38"/>
          <p:cNvSpPr txBox="true"/>
          <p:nvPr/>
        </p:nvSpPr>
        <p:spPr>
          <a:xfrm rot="0">
            <a:off x="2260616" y="6793421"/>
            <a:ext cx="4013940" cy="672074"/>
          </a:xfrm>
          <a:prstGeom prst="rect">
            <a:avLst/>
          </a:prstGeom>
        </p:spPr>
        <p:txBody>
          <a:bodyPr anchor="t" rtlCol="false" tIns="0" lIns="0" bIns="0" rIns="0">
            <a:spAutoFit/>
          </a:bodyPr>
          <a:lstStyle/>
          <a:p>
            <a:pPr algn="l">
              <a:lnSpc>
                <a:spcPts val="5458"/>
              </a:lnSpc>
            </a:pPr>
            <a:r>
              <a:rPr lang="en-US" sz="3899">
                <a:solidFill>
                  <a:srgbClr val="000000"/>
                </a:solidFill>
                <a:latin typeface="Georgia Pro"/>
              </a:rPr>
              <a:t>7.Important Links</a:t>
            </a:r>
          </a:p>
        </p:txBody>
      </p:sp>
      <p:sp>
        <p:nvSpPr>
          <p:cNvPr name="TextBox 39" id="39"/>
          <p:cNvSpPr txBox="true"/>
          <p:nvPr/>
        </p:nvSpPr>
        <p:spPr>
          <a:xfrm rot="0">
            <a:off x="13034943" y="6653794"/>
            <a:ext cx="2128685" cy="711718"/>
          </a:xfrm>
          <a:prstGeom prst="rect">
            <a:avLst/>
          </a:prstGeom>
        </p:spPr>
        <p:txBody>
          <a:bodyPr anchor="t" rtlCol="false" tIns="0" lIns="0" bIns="0" rIns="0">
            <a:spAutoFit/>
          </a:bodyPr>
          <a:lstStyle/>
          <a:p>
            <a:pPr algn="l">
              <a:lnSpc>
                <a:spcPts val="5739"/>
              </a:lnSpc>
            </a:pPr>
            <a:r>
              <a:rPr lang="en-US" sz="4099">
                <a:solidFill>
                  <a:srgbClr val="000000"/>
                </a:solidFill>
                <a:latin typeface="Georgia Pro"/>
              </a:rPr>
              <a:t>6.Results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7177973"/>
            <a:ext cx="2720235" cy="3172520"/>
          </a:xfrm>
          <a:custGeom>
            <a:avLst/>
            <a:gdLst/>
            <a:ahLst/>
            <a:cxnLst/>
            <a:rect r="r" b="b" t="t" l="l"/>
            <a:pathLst>
              <a:path h="3172520" w="2720235">
                <a:moveTo>
                  <a:pt x="0" y="0"/>
                </a:moveTo>
                <a:lnTo>
                  <a:pt x="2720235" y="0"/>
                </a:lnTo>
                <a:lnTo>
                  <a:pt x="2720235" y="3172521"/>
                </a:lnTo>
                <a:lnTo>
                  <a:pt x="0" y="3172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7196" y="6301311"/>
            <a:ext cx="124978" cy="124978"/>
          </a:xfrm>
          <a:custGeom>
            <a:avLst/>
            <a:gdLst/>
            <a:ahLst/>
            <a:cxnLst/>
            <a:rect r="r" b="b" t="t" l="l"/>
            <a:pathLst>
              <a:path h="124978" w="124978">
                <a:moveTo>
                  <a:pt x="0" y="0"/>
                </a:moveTo>
                <a:lnTo>
                  <a:pt x="124978" y="0"/>
                </a:lnTo>
                <a:lnTo>
                  <a:pt x="124978" y="124978"/>
                </a:lnTo>
                <a:lnTo>
                  <a:pt x="0" y="1249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47196" y="7937040"/>
            <a:ext cx="124978" cy="124978"/>
          </a:xfrm>
          <a:custGeom>
            <a:avLst/>
            <a:gdLst/>
            <a:ahLst/>
            <a:cxnLst/>
            <a:rect r="r" b="b" t="t" l="l"/>
            <a:pathLst>
              <a:path h="124978" w="124978">
                <a:moveTo>
                  <a:pt x="0" y="0"/>
                </a:moveTo>
                <a:lnTo>
                  <a:pt x="124978" y="0"/>
                </a:lnTo>
                <a:lnTo>
                  <a:pt x="124978" y="124977"/>
                </a:lnTo>
                <a:lnTo>
                  <a:pt x="0" y="124977"/>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064664" y="-63503"/>
            <a:ext cx="3223708" cy="3492208"/>
          </a:xfrm>
          <a:custGeom>
            <a:avLst/>
            <a:gdLst/>
            <a:ahLst/>
            <a:cxnLst/>
            <a:rect r="r" b="b" t="t" l="l"/>
            <a:pathLst>
              <a:path h="3492208" w="3223708">
                <a:moveTo>
                  <a:pt x="0" y="0"/>
                </a:moveTo>
                <a:lnTo>
                  <a:pt x="3223707" y="0"/>
                </a:lnTo>
                <a:lnTo>
                  <a:pt x="3223707" y="3492208"/>
                </a:lnTo>
                <a:lnTo>
                  <a:pt x="0" y="34922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980595" y="931650"/>
            <a:ext cx="6326476" cy="1125741"/>
          </a:xfrm>
          <a:prstGeom prst="rect">
            <a:avLst/>
          </a:prstGeom>
        </p:spPr>
        <p:txBody>
          <a:bodyPr anchor="t" rtlCol="false" tIns="0" lIns="0" bIns="0" rIns="0">
            <a:spAutoFit/>
          </a:bodyPr>
          <a:lstStyle/>
          <a:p>
            <a:pPr algn="l">
              <a:lnSpc>
                <a:spcPts val="8775"/>
              </a:lnSpc>
            </a:pPr>
            <a:r>
              <a:rPr lang="en-US" sz="6268">
                <a:solidFill>
                  <a:srgbClr val="FFFFFF"/>
                </a:solidFill>
                <a:latin typeface="Oswald Bold"/>
              </a:rPr>
              <a:t>PROJECT OVERVIEW</a:t>
            </a:r>
          </a:p>
        </p:txBody>
      </p:sp>
      <p:sp>
        <p:nvSpPr>
          <p:cNvPr name="TextBox 7" id="7"/>
          <p:cNvSpPr txBox="true"/>
          <p:nvPr/>
        </p:nvSpPr>
        <p:spPr>
          <a:xfrm rot="0">
            <a:off x="687364" y="2159337"/>
            <a:ext cx="15784237" cy="3831409"/>
          </a:xfrm>
          <a:prstGeom prst="rect">
            <a:avLst/>
          </a:prstGeom>
        </p:spPr>
        <p:txBody>
          <a:bodyPr anchor="t" rtlCol="false" tIns="0" lIns="0" bIns="0" rIns="0">
            <a:spAutoFit/>
          </a:bodyPr>
          <a:lstStyle/>
          <a:p>
            <a:pPr algn="l">
              <a:lnSpc>
                <a:spcPts val="4968"/>
              </a:lnSpc>
            </a:pPr>
            <a:r>
              <a:rPr lang="en-US" sz="3605">
                <a:solidFill>
                  <a:srgbClr val="FFFFFF"/>
                </a:solidFill>
                <a:latin typeface="Old Standard"/>
              </a:rPr>
              <a:t>Overview</a:t>
            </a:r>
          </a:p>
          <a:p>
            <a:pPr algn="l">
              <a:lnSpc>
                <a:spcPts val="4968"/>
              </a:lnSpc>
            </a:pPr>
            <a:r>
              <a:rPr lang="en-US" sz="3605">
                <a:solidFill>
                  <a:srgbClr val="FFFFFF"/>
                </a:solidFill>
                <a:latin typeface="Old Standard"/>
              </a:rPr>
              <a:t>This project aims to implement a Python-based application for hiding messages within images using steganography. Instead of sentiment analysis, the focus is on encoding and decoding hidden messages within image files. The application will utilize machine learning techniques to embed and extract information from images.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57625"/>
          </a:xfrm>
          <a:custGeom>
            <a:avLst/>
            <a:gdLst/>
            <a:ahLst/>
            <a:cxnLst/>
            <a:rect r="r" b="b" t="t" l="l"/>
            <a:pathLst>
              <a:path h="3857625" w="18288000">
                <a:moveTo>
                  <a:pt x="0" y="0"/>
                </a:moveTo>
                <a:lnTo>
                  <a:pt x="18288000" y="0"/>
                </a:lnTo>
                <a:lnTo>
                  <a:pt x="18288000" y="3857625"/>
                </a:lnTo>
                <a:lnTo>
                  <a:pt x="0" y="3857625"/>
                </a:lnTo>
                <a:lnTo>
                  <a:pt x="0" y="0"/>
                </a:lnTo>
                <a:close/>
              </a:path>
            </a:pathLst>
          </a:custGeom>
          <a:blipFill>
            <a:blip r:embed="rId2"/>
            <a:stretch>
              <a:fillRect l="0" t="-107894" r="0" b="-107907"/>
            </a:stretch>
          </a:blipFill>
        </p:spPr>
      </p:sp>
      <p:sp>
        <p:nvSpPr>
          <p:cNvPr name="Freeform 3" id="3"/>
          <p:cNvSpPr/>
          <p:nvPr/>
        </p:nvSpPr>
        <p:spPr>
          <a:xfrm flipH="false" flipV="false" rot="0">
            <a:off x="4546473" y="0"/>
            <a:ext cx="9658350" cy="10287000"/>
          </a:xfrm>
          <a:custGeom>
            <a:avLst/>
            <a:gdLst/>
            <a:ahLst/>
            <a:cxnLst/>
            <a:rect r="r" b="b" t="t" l="l"/>
            <a:pathLst>
              <a:path h="10287000" w="9658350">
                <a:moveTo>
                  <a:pt x="0" y="0"/>
                </a:moveTo>
                <a:lnTo>
                  <a:pt x="9658350" y="0"/>
                </a:lnTo>
                <a:lnTo>
                  <a:pt x="965835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06112" y="1844040"/>
            <a:ext cx="9339072" cy="935736"/>
          </a:xfrm>
          <a:custGeom>
            <a:avLst/>
            <a:gdLst/>
            <a:ahLst/>
            <a:cxnLst/>
            <a:rect r="r" b="b" t="t" l="l"/>
            <a:pathLst>
              <a:path h="935736" w="9339072">
                <a:moveTo>
                  <a:pt x="0" y="0"/>
                </a:moveTo>
                <a:lnTo>
                  <a:pt x="9339072" y="0"/>
                </a:lnTo>
                <a:lnTo>
                  <a:pt x="9339072" y="935736"/>
                </a:lnTo>
                <a:lnTo>
                  <a:pt x="0" y="935736"/>
                </a:lnTo>
                <a:lnTo>
                  <a:pt x="0" y="0"/>
                </a:lnTo>
                <a:close/>
              </a:path>
            </a:pathLst>
          </a:custGeom>
          <a:blipFill>
            <a:blip r:embed="rId5"/>
            <a:stretch>
              <a:fillRect l="0" t="0" r="0" b="0"/>
            </a:stretch>
          </a:blipFill>
        </p:spPr>
      </p:sp>
      <p:sp>
        <p:nvSpPr>
          <p:cNvPr name="Freeform 5" id="5"/>
          <p:cNvSpPr/>
          <p:nvPr/>
        </p:nvSpPr>
        <p:spPr>
          <a:xfrm flipH="false" flipV="false" rot="0">
            <a:off x="5008383" y="9502292"/>
            <a:ext cx="8734530" cy="47625"/>
          </a:xfrm>
          <a:custGeom>
            <a:avLst/>
            <a:gdLst/>
            <a:ahLst/>
            <a:cxnLst/>
            <a:rect r="r" b="b" t="t" l="l"/>
            <a:pathLst>
              <a:path h="47625" w="8734530">
                <a:moveTo>
                  <a:pt x="0" y="0"/>
                </a:moveTo>
                <a:lnTo>
                  <a:pt x="8734530" y="0"/>
                </a:lnTo>
                <a:lnTo>
                  <a:pt x="8734530" y="47625"/>
                </a:lnTo>
                <a:lnTo>
                  <a:pt x="0" y="47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328875" y="3829050"/>
            <a:ext cx="8093546" cy="5317378"/>
          </a:xfrm>
          <a:prstGeom prst="rect">
            <a:avLst/>
          </a:prstGeom>
        </p:spPr>
        <p:txBody>
          <a:bodyPr anchor="t" rtlCol="false" tIns="0" lIns="0" bIns="0" rIns="0">
            <a:spAutoFit/>
          </a:bodyPr>
          <a:lstStyle/>
          <a:p>
            <a:pPr algn="ctr">
              <a:lnSpc>
                <a:spcPts val="3576"/>
              </a:lnSpc>
            </a:pPr>
            <a:r>
              <a:rPr lang="en-US" sz="2629">
                <a:solidFill>
                  <a:srgbClr val="4BD1FB"/>
                </a:solidFill>
                <a:latin typeface="DM Sans Bold"/>
              </a:rPr>
              <a:t>The project focuses on steganography, a method of hiding messages in images, and is aimed at various audiences. These include cybersecurity professionals, privacy advocates, app developers, digital forensics experts, ethical hackers, educational institutions, individuals interested in privacy tools, communication security enthusiasts, security researchers, and businesses needing confidential communication. The project’s promotion should highlight its practical applications and benefits for these specific groups.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349660" y="-63503"/>
            <a:ext cx="15557154" cy="10672886"/>
          </a:xfrm>
          <a:custGeom>
            <a:avLst/>
            <a:gdLst/>
            <a:ahLst/>
            <a:cxnLst/>
            <a:rect r="r" b="b" t="t" l="l"/>
            <a:pathLst>
              <a:path h="10672886" w="15557154">
                <a:moveTo>
                  <a:pt x="0" y="0"/>
                </a:moveTo>
                <a:lnTo>
                  <a:pt x="15557154" y="0"/>
                </a:lnTo>
                <a:lnTo>
                  <a:pt x="15557154" y="10672886"/>
                </a:lnTo>
                <a:lnTo>
                  <a:pt x="0" y="10672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8994534" cy="10287000"/>
            <a:chOff x="0" y="0"/>
            <a:chExt cx="11992712" cy="13716000"/>
          </a:xfrm>
        </p:grpSpPr>
        <p:sp>
          <p:nvSpPr>
            <p:cNvPr name="Freeform 4" id="4"/>
            <p:cNvSpPr/>
            <p:nvPr/>
          </p:nvSpPr>
          <p:spPr>
            <a:xfrm flipH="false" flipV="false" rot="0">
              <a:off x="0" y="0"/>
              <a:ext cx="11992737" cy="13716000"/>
            </a:xfrm>
            <a:custGeom>
              <a:avLst/>
              <a:gdLst/>
              <a:ahLst/>
              <a:cxnLst/>
              <a:rect r="r" b="b" t="t" l="l"/>
              <a:pathLst>
                <a:path h="13716000" w="11992737">
                  <a:moveTo>
                    <a:pt x="0" y="0"/>
                  </a:moveTo>
                  <a:lnTo>
                    <a:pt x="0" y="13716000"/>
                  </a:lnTo>
                  <a:lnTo>
                    <a:pt x="11992737" y="13716000"/>
                  </a:lnTo>
                  <a:lnTo>
                    <a:pt x="4073779" y="0"/>
                  </a:lnTo>
                  <a:close/>
                </a:path>
              </a:pathLst>
            </a:custGeom>
            <a:blipFill>
              <a:blip r:embed="rId4"/>
              <a:stretch>
                <a:fillRect l="-69888" t="-18923" r="-1753" b="-21470"/>
              </a:stretch>
            </a:blipFill>
          </p:spPr>
        </p:sp>
      </p:grpSp>
      <p:sp>
        <p:nvSpPr>
          <p:cNvPr name="Freeform 5" id="5"/>
          <p:cNvSpPr/>
          <p:nvPr/>
        </p:nvSpPr>
        <p:spPr>
          <a:xfrm flipH="false" flipV="false" rot="0">
            <a:off x="6918122" y="147418"/>
            <a:ext cx="1338510" cy="1762563"/>
          </a:xfrm>
          <a:custGeom>
            <a:avLst/>
            <a:gdLst/>
            <a:ahLst/>
            <a:cxnLst/>
            <a:rect r="r" b="b" t="t" l="l"/>
            <a:pathLst>
              <a:path h="1762563" w="1338510">
                <a:moveTo>
                  <a:pt x="0" y="0"/>
                </a:moveTo>
                <a:lnTo>
                  <a:pt x="1338510" y="0"/>
                </a:lnTo>
                <a:lnTo>
                  <a:pt x="1338510" y="1762564"/>
                </a:lnTo>
                <a:lnTo>
                  <a:pt x="0" y="17625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371719" y="0"/>
            <a:ext cx="4916281" cy="2794006"/>
          </a:xfrm>
          <a:custGeom>
            <a:avLst/>
            <a:gdLst/>
            <a:ahLst/>
            <a:cxnLst/>
            <a:rect r="r" b="b" t="t" l="l"/>
            <a:pathLst>
              <a:path h="2794006" w="4916281">
                <a:moveTo>
                  <a:pt x="0" y="0"/>
                </a:moveTo>
                <a:lnTo>
                  <a:pt x="4916281" y="0"/>
                </a:lnTo>
                <a:lnTo>
                  <a:pt x="4916281" y="2794006"/>
                </a:lnTo>
                <a:lnTo>
                  <a:pt x="0" y="2794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849182" y="1656910"/>
            <a:ext cx="6440424" cy="1496568"/>
          </a:xfrm>
          <a:custGeom>
            <a:avLst/>
            <a:gdLst/>
            <a:ahLst/>
            <a:cxnLst/>
            <a:rect r="r" b="b" t="t" l="l"/>
            <a:pathLst>
              <a:path h="1496568" w="6440424">
                <a:moveTo>
                  <a:pt x="0" y="0"/>
                </a:moveTo>
                <a:lnTo>
                  <a:pt x="6440424" y="0"/>
                </a:lnTo>
                <a:lnTo>
                  <a:pt x="6440424" y="1496568"/>
                </a:lnTo>
                <a:lnTo>
                  <a:pt x="0" y="1496568"/>
                </a:lnTo>
                <a:lnTo>
                  <a:pt x="0" y="0"/>
                </a:lnTo>
                <a:close/>
              </a:path>
            </a:pathLst>
          </a:custGeom>
          <a:blipFill>
            <a:blip r:embed="rId9"/>
            <a:stretch>
              <a:fillRect l="0" t="0" r="0" b="0"/>
            </a:stretch>
          </a:blipFill>
        </p:spPr>
      </p:sp>
      <p:sp>
        <p:nvSpPr>
          <p:cNvPr name="TextBox 8" id="8"/>
          <p:cNvSpPr txBox="true"/>
          <p:nvPr/>
        </p:nvSpPr>
        <p:spPr>
          <a:xfrm rot="0">
            <a:off x="8522245" y="3697740"/>
            <a:ext cx="9190244" cy="6862183"/>
          </a:xfrm>
          <a:prstGeom prst="rect">
            <a:avLst/>
          </a:prstGeom>
        </p:spPr>
        <p:txBody>
          <a:bodyPr anchor="t" rtlCol="false" tIns="0" lIns="0" bIns="0" rIns="0">
            <a:spAutoFit/>
          </a:bodyPr>
          <a:lstStyle/>
          <a:p>
            <a:pPr algn="ctr">
              <a:lnSpc>
                <a:spcPts val="3645"/>
              </a:lnSpc>
            </a:pPr>
            <a:r>
              <a:rPr lang="en-US" sz="2690" spc="263">
                <a:solidFill>
                  <a:srgbClr val="F5FFF5"/>
                </a:solidFill>
                <a:latin typeface="Arimo Bold"/>
              </a:rPr>
              <a:t>Project Solution Overview:</a:t>
            </a:r>
            <a:r>
              <a:rPr lang="en-US" sz="2690" spc="263">
                <a:solidFill>
                  <a:srgbClr val="F5FFF5"/>
                </a:solidFill>
                <a:latin typeface="Arimo"/>
              </a:rPr>
              <a:t> </a:t>
            </a:r>
          </a:p>
          <a:p>
            <a:pPr>
              <a:lnSpc>
                <a:spcPts val="3645"/>
              </a:lnSpc>
            </a:pPr>
            <a:r>
              <a:rPr lang="en-US" sz="2690" spc="263">
                <a:solidFill>
                  <a:srgbClr val="F5FFF5"/>
                </a:solidFill>
                <a:latin typeface="Arimo"/>
              </a:rPr>
              <a:t>Developed a Python-based steganography tool using tkinter and PIL for secure message hiding in images. Features include an intuitive interface, text encoding/decoding, and user prompts.</a:t>
            </a:r>
          </a:p>
          <a:p>
            <a:pPr algn="ctr">
              <a:lnSpc>
                <a:spcPts val="3645"/>
              </a:lnSpc>
            </a:pPr>
            <a:r>
              <a:rPr lang="en-US" sz="2690" spc="263">
                <a:solidFill>
                  <a:srgbClr val="F5FFF5"/>
                </a:solidFill>
                <a:latin typeface="Arimo Bold"/>
              </a:rPr>
              <a:t>Security Measures: </a:t>
            </a:r>
          </a:p>
          <a:p>
            <a:pPr>
              <a:lnSpc>
                <a:spcPts val="3645"/>
              </a:lnSpc>
            </a:pPr>
            <a:r>
              <a:rPr lang="en-US" sz="2690" spc="263">
                <a:solidFill>
                  <a:srgbClr val="F5FFF5"/>
                </a:solidFill>
                <a:latin typeface="Arimo"/>
              </a:rPr>
              <a:t>Utilizes steganography to subtly modify pixel values, ensuring secure information concealment within images.</a:t>
            </a:r>
          </a:p>
          <a:p>
            <a:pPr algn="ctr">
              <a:lnSpc>
                <a:spcPts val="3645"/>
              </a:lnSpc>
            </a:pPr>
            <a:r>
              <a:rPr lang="en-US" sz="2690" spc="263">
                <a:solidFill>
                  <a:srgbClr val="F5FFF5"/>
                </a:solidFill>
                <a:latin typeface="Arimo Bold"/>
              </a:rPr>
              <a:t>Ease of Integration: </a:t>
            </a:r>
          </a:p>
          <a:p>
            <a:pPr>
              <a:lnSpc>
                <a:spcPts val="3645"/>
              </a:lnSpc>
            </a:pPr>
            <a:r>
              <a:rPr lang="en-US" sz="2690" spc="263">
                <a:solidFill>
                  <a:srgbClr val="F5FFF5"/>
                </a:solidFill>
                <a:latin typeface="Arimo"/>
              </a:rPr>
              <a:t>Modular structure allows seamless integration into existing projects or systems, enhancing information transmission security.</a:t>
            </a:r>
          </a:p>
          <a:p>
            <a:pPr algn="ctr">
              <a:lnSpc>
                <a:spcPts val="3645"/>
              </a:lnSpc>
            </a:pPr>
          </a:p>
          <a:p>
            <a:pPr algn="ctr">
              <a:lnSpc>
                <a:spcPts val="364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7164553"/>
            <a:ext cx="4668936" cy="3185951"/>
          </a:xfrm>
          <a:custGeom>
            <a:avLst/>
            <a:gdLst/>
            <a:ahLst/>
            <a:cxnLst/>
            <a:rect r="r" b="b" t="t" l="l"/>
            <a:pathLst>
              <a:path h="3185951" w="4668936">
                <a:moveTo>
                  <a:pt x="0" y="0"/>
                </a:moveTo>
                <a:lnTo>
                  <a:pt x="4668936" y="0"/>
                </a:lnTo>
                <a:lnTo>
                  <a:pt x="4668936" y="3185950"/>
                </a:lnTo>
                <a:lnTo>
                  <a:pt x="0" y="3185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712884" y="2120265"/>
            <a:ext cx="9852319" cy="6900494"/>
            <a:chOff x="0" y="0"/>
            <a:chExt cx="8632952" cy="6046457"/>
          </a:xfrm>
        </p:grpSpPr>
        <p:sp>
          <p:nvSpPr>
            <p:cNvPr name="Freeform 4" id="4"/>
            <p:cNvSpPr/>
            <p:nvPr/>
          </p:nvSpPr>
          <p:spPr>
            <a:xfrm flipH="false" flipV="false" rot="0">
              <a:off x="2347341" y="63500"/>
              <a:ext cx="6222111" cy="1184656"/>
            </a:xfrm>
            <a:custGeom>
              <a:avLst/>
              <a:gdLst/>
              <a:ahLst/>
              <a:cxnLst/>
              <a:rect r="r" b="b" t="t" l="l"/>
              <a:pathLst>
                <a:path h="1184656" w="6222111">
                  <a:moveTo>
                    <a:pt x="0" y="0"/>
                  </a:moveTo>
                  <a:lnTo>
                    <a:pt x="329565" y="592328"/>
                  </a:lnTo>
                  <a:lnTo>
                    <a:pt x="0" y="1184656"/>
                  </a:lnTo>
                  <a:lnTo>
                    <a:pt x="5892546" y="1184656"/>
                  </a:lnTo>
                  <a:lnTo>
                    <a:pt x="6222111" y="592328"/>
                  </a:lnTo>
                  <a:lnTo>
                    <a:pt x="6222111" y="592328"/>
                  </a:lnTo>
                  <a:lnTo>
                    <a:pt x="5892546" y="0"/>
                  </a:lnTo>
                  <a:close/>
                </a:path>
              </a:pathLst>
            </a:custGeom>
            <a:solidFill>
              <a:srgbClr val="145DA0"/>
            </a:solidFill>
          </p:spPr>
        </p:sp>
        <p:sp>
          <p:nvSpPr>
            <p:cNvPr name="Freeform 5" id="5"/>
            <p:cNvSpPr/>
            <p:nvPr/>
          </p:nvSpPr>
          <p:spPr>
            <a:xfrm flipH="false" flipV="false" rot="0">
              <a:off x="63500" y="1248156"/>
              <a:ext cx="5479034" cy="1184656"/>
            </a:xfrm>
            <a:custGeom>
              <a:avLst/>
              <a:gdLst/>
              <a:ahLst/>
              <a:cxnLst/>
              <a:rect r="r" b="b" t="t" l="l"/>
              <a:pathLst>
                <a:path h="1184656" w="5479034">
                  <a:moveTo>
                    <a:pt x="329692" y="0"/>
                  </a:moveTo>
                  <a:lnTo>
                    <a:pt x="0" y="592328"/>
                  </a:lnTo>
                  <a:lnTo>
                    <a:pt x="329565" y="1184656"/>
                  </a:lnTo>
                  <a:lnTo>
                    <a:pt x="5479034" y="1184656"/>
                  </a:lnTo>
                  <a:lnTo>
                    <a:pt x="5149469" y="592328"/>
                  </a:lnTo>
                  <a:lnTo>
                    <a:pt x="5479034" y="0"/>
                  </a:lnTo>
                  <a:close/>
                </a:path>
              </a:pathLst>
            </a:custGeom>
            <a:solidFill>
              <a:srgbClr val="0071C9"/>
            </a:solidFill>
          </p:spPr>
        </p:sp>
        <p:sp>
          <p:nvSpPr>
            <p:cNvPr name="Freeform 6" id="6"/>
            <p:cNvSpPr/>
            <p:nvPr/>
          </p:nvSpPr>
          <p:spPr>
            <a:xfrm flipH="false" flipV="false" rot="0">
              <a:off x="3011678" y="2432939"/>
              <a:ext cx="5557774" cy="1184656"/>
            </a:xfrm>
            <a:custGeom>
              <a:avLst/>
              <a:gdLst/>
              <a:ahLst/>
              <a:cxnLst/>
              <a:rect r="r" b="b" t="t" l="l"/>
              <a:pathLst>
                <a:path h="1184656" w="5557774">
                  <a:moveTo>
                    <a:pt x="0" y="0"/>
                  </a:moveTo>
                  <a:lnTo>
                    <a:pt x="329565" y="592328"/>
                  </a:lnTo>
                  <a:lnTo>
                    <a:pt x="0" y="1184656"/>
                  </a:lnTo>
                  <a:lnTo>
                    <a:pt x="5228209" y="1184656"/>
                  </a:lnTo>
                  <a:lnTo>
                    <a:pt x="5557774" y="592328"/>
                  </a:lnTo>
                  <a:lnTo>
                    <a:pt x="5557774" y="592328"/>
                  </a:lnTo>
                  <a:lnTo>
                    <a:pt x="5228209" y="0"/>
                  </a:lnTo>
                  <a:close/>
                </a:path>
              </a:pathLst>
            </a:custGeom>
            <a:solidFill>
              <a:srgbClr val="56AEFF"/>
            </a:solidFill>
          </p:spPr>
        </p:sp>
        <p:sp>
          <p:nvSpPr>
            <p:cNvPr name="Freeform 7" id="7"/>
            <p:cNvSpPr/>
            <p:nvPr/>
          </p:nvSpPr>
          <p:spPr>
            <a:xfrm flipH="false" flipV="false" rot="0">
              <a:off x="63500" y="3617595"/>
              <a:ext cx="6143498" cy="1184783"/>
            </a:xfrm>
            <a:custGeom>
              <a:avLst/>
              <a:gdLst/>
              <a:ahLst/>
              <a:cxnLst/>
              <a:rect r="r" b="b" t="t" l="l"/>
              <a:pathLst>
                <a:path h="1184783" w="6143498">
                  <a:moveTo>
                    <a:pt x="329565" y="0"/>
                  </a:moveTo>
                  <a:lnTo>
                    <a:pt x="0" y="592455"/>
                  </a:lnTo>
                  <a:lnTo>
                    <a:pt x="0" y="592455"/>
                  </a:lnTo>
                  <a:lnTo>
                    <a:pt x="329565" y="1184783"/>
                  </a:lnTo>
                  <a:lnTo>
                    <a:pt x="6143498" y="1184783"/>
                  </a:lnTo>
                  <a:lnTo>
                    <a:pt x="5813806" y="592455"/>
                  </a:lnTo>
                  <a:lnTo>
                    <a:pt x="6143371" y="127"/>
                  </a:lnTo>
                  <a:close/>
                </a:path>
              </a:pathLst>
            </a:custGeom>
            <a:solidFill>
              <a:srgbClr val="4BD1FB"/>
            </a:solidFill>
          </p:spPr>
        </p:sp>
        <p:sp>
          <p:nvSpPr>
            <p:cNvPr name="Freeform 8" id="8"/>
            <p:cNvSpPr/>
            <p:nvPr/>
          </p:nvSpPr>
          <p:spPr>
            <a:xfrm flipH="false" flipV="false" rot="0">
              <a:off x="3011678" y="4798187"/>
              <a:ext cx="5557774" cy="1184656"/>
            </a:xfrm>
            <a:custGeom>
              <a:avLst/>
              <a:gdLst/>
              <a:ahLst/>
              <a:cxnLst/>
              <a:rect r="r" b="b" t="t" l="l"/>
              <a:pathLst>
                <a:path h="1184656" w="5557774">
                  <a:moveTo>
                    <a:pt x="0" y="0"/>
                  </a:moveTo>
                  <a:lnTo>
                    <a:pt x="329565" y="592328"/>
                  </a:lnTo>
                  <a:lnTo>
                    <a:pt x="0" y="1184656"/>
                  </a:lnTo>
                  <a:lnTo>
                    <a:pt x="5228209" y="1184656"/>
                  </a:lnTo>
                  <a:lnTo>
                    <a:pt x="5557774" y="592328"/>
                  </a:lnTo>
                  <a:lnTo>
                    <a:pt x="5557774" y="592328"/>
                  </a:lnTo>
                  <a:lnTo>
                    <a:pt x="5228209" y="0"/>
                  </a:lnTo>
                  <a:close/>
                </a:path>
              </a:pathLst>
            </a:custGeom>
            <a:solidFill>
              <a:srgbClr val="CFF4FF"/>
            </a:solidFill>
          </p:spPr>
        </p:sp>
      </p:grpSp>
      <p:sp>
        <p:nvSpPr>
          <p:cNvPr name="Freeform 9" id="9"/>
          <p:cNvSpPr/>
          <p:nvPr/>
        </p:nvSpPr>
        <p:spPr>
          <a:xfrm flipH="false" flipV="false" rot="0">
            <a:off x="14065015" y="-196806"/>
            <a:ext cx="4373413" cy="3863007"/>
          </a:xfrm>
          <a:custGeom>
            <a:avLst/>
            <a:gdLst/>
            <a:ahLst/>
            <a:cxnLst/>
            <a:rect r="r" b="b" t="t" l="l"/>
            <a:pathLst>
              <a:path h="3863007" w="4373413">
                <a:moveTo>
                  <a:pt x="0" y="0"/>
                </a:moveTo>
                <a:lnTo>
                  <a:pt x="4373413" y="0"/>
                </a:lnTo>
                <a:lnTo>
                  <a:pt x="4373413" y="3863007"/>
                </a:lnTo>
                <a:lnTo>
                  <a:pt x="0" y="3863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430936" y="3614461"/>
            <a:ext cx="5357038" cy="1198055"/>
          </a:xfrm>
          <a:prstGeom prst="rect">
            <a:avLst/>
          </a:prstGeom>
        </p:spPr>
        <p:txBody>
          <a:bodyPr anchor="t" rtlCol="false" tIns="0" lIns="0" bIns="0" rIns="0">
            <a:spAutoFit/>
          </a:bodyPr>
          <a:lstStyle/>
          <a:p>
            <a:pPr algn="l">
              <a:lnSpc>
                <a:spcPts val="4840"/>
              </a:lnSpc>
            </a:pPr>
            <a:r>
              <a:rPr lang="en-US" sz="3457">
                <a:solidFill>
                  <a:srgbClr val="F5FFF5"/>
                </a:solidFill>
                <a:latin typeface="DM Sans Bold"/>
              </a:rPr>
              <a:t>Image Selection and Processing</a:t>
            </a:r>
          </a:p>
        </p:txBody>
      </p:sp>
      <p:sp>
        <p:nvSpPr>
          <p:cNvPr name="TextBox 11" id="11"/>
          <p:cNvSpPr txBox="true"/>
          <p:nvPr/>
        </p:nvSpPr>
        <p:spPr>
          <a:xfrm rot="0">
            <a:off x="8052932" y="2594632"/>
            <a:ext cx="6321254" cy="595649"/>
          </a:xfrm>
          <a:prstGeom prst="rect">
            <a:avLst/>
          </a:prstGeom>
        </p:spPr>
        <p:txBody>
          <a:bodyPr anchor="t" rtlCol="false" tIns="0" lIns="0" bIns="0" rIns="0">
            <a:spAutoFit/>
          </a:bodyPr>
          <a:lstStyle/>
          <a:p>
            <a:pPr algn="l">
              <a:lnSpc>
                <a:spcPts val="4968"/>
              </a:lnSpc>
            </a:pPr>
            <a:r>
              <a:rPr lang="en-US" sz="3549">
                <a:solidFill>
                  <a:srgbClr val="F5FFF5"/>
                </a:solidFill>
                <a:latin typeface="DM Sans Bold"/>
              </a:rPr>
              <a:t>User-Friendly   Interface</a:t>
            </a:r>
          </a:p>
        </p:txBody>
      </p:sp>
      <p:sp>
        <p:nvSpPr>
          <p:cNvPr name="TextBox 12" id="12"/>
          <p:cNvSpPr txBox="true"/>
          <p:nvPr/>
        </p:nvSpPr>
        <p:spPr>
          <a:xfrm rot="0">
            <a:off x="5430936" y="6538511"/>
            <a:ext cx="6522506" cy="763086"/>
          </a:xfrm>
          <a:prstGeom prst="rect">
            <a:avLst/>
          </a:prstGeom>
        </p:spPr>
        <p:txBody>
          <a:bodyPr anchor="t" rtlCol="false" tIns="0" lIns="0" bIns="0" rIns="0">
            <a:spAutoFit/>
          </a:bodyPr>
          <a:lstStyle/>
          <a:p>
            <a:pPr algn="l">
              <a:lnSpc>
                <a:spcPts val="6240"/>
              </a:lnSpc>
            </a:pPr>
            <a:r>
              <a:rPr lang="en-US" sz="4457">
                <a:solidFill>
                  <a:srgbClr val="051D40"/>
                </a:solidFill>
                <a:latin typeface="DM Sans Bold"/>
              </a:rPr>
              <a:t>Feedback and Alerts</a:t>
            </a:r>
          </a:p>
        </p:txBody>
      </p:sp>
      <p:sp>
        <p:nvSpPr>
          <p:cNvPr name="TextBox 13" id="13"/>
          <p:cNvSpPr txBox="true"/>
          <p:nvPr/>
        </p:nvSpPr>
        <p:spPr>
          <a:xfrm rot="0">
            <a:off x="3828183" y="-77686"/>
            <a:ext cx="11265197" cy="1802143"/>
          </a:xfrm>
          <a:prstGeom prst="rect">
            <a:avLst/>
          </a:prstGeom>
        </p:spPr>
        <p:txBody>
          <a:bodyPr anchor="t" rtlCol="false" tIns="0" lIns="0" bIns="0" rIns="0">
            <a:spAutoFit/>
          </a:bodyPr>
          <a:lstStyle/>
          <a:p>
            <a:pPr algn="l">
              <a:lnSpc>
                <a:spcPts val="13019"/>
              </a:lnSpc>
            </a:pPr>
            <a:r>
              <a:rPr lang="en-US" sz="9299">
                <a:solidFill>
                  <a:srgbClr val="FFFBFB"/>
                </a:solidFill>
                <a:latin typeface="Old Standard Bold"/>
              </a:rPr>
              <a:t>Features of Project</a:t>
            </a:r>
          </a:p>
        </p:txBody>
      </p:sp>
      <p:sp>
        <p:nvSpPr>
          <p:cNvPr name="TextBox 14" id="14"/>
          <p:cNvSpPr txBox="true"/>
          <p:nvPr/>
        </p:nvSpPr>
        <p:spPr>
          <a:xfrm rot="0">
            <a:off x="7807055" y="4945413"/>
            <a:ext cx="6257960" cy="1183523"/>
          </a:xfrm>
          <a:prstGeom prst="rect">
            <a:avLst/>
          </a:prstGeom>
        </p:spPr>
        <p:txBody>
          <a:bodyPr anchor="t" rtlCol="false" tIns="0" lIns="0" bIns="0" rIns="0">
            <a:spAutoFit/>
          </a:bodyPr>
          <a:lstStyle/>
          <a:p>
            <a:pPr algn="ctr">
              <a:lnSpc>
                <a:spcPts val="4790"/>
              </a:lnSpc>
              <a:spcBef>
                <a:spcPct val="0"/>
              </a:spcBef>
            </a:pPr>
            <a:r>
              <a:rPr lang="en-US" sz="3422">
                <a:solidFill>
                  <a:srgbClr val="FFFFFF"/>
                </a:solidFill>
                <a:latin typeface="Georgia Pro Semi-Bold"/>
              </a:rPr>
              <a:t>Text Encoding and Decoding</a:t>
            </a:r>
          </a:p>
        </p:txBody>
      </p:sp>
      <p:sp>
        <p:nvSpPr>
          <p:cNvPr name="TextBox 15" id="15"/>
          <p:cNvSpPr txBox="true"/>
          <p:nvPr/>
        </p:nvSpPr>
        <p:spPr>
          <a:xfrm rot="0">
            <a:off x="8692189" y="7720697"/>
            <a:ext cx="5372826" cy="1243357"/>
          </a:xfrm>
          <a:prstGeom prst="rect">
            <a:avLst/>
          </a:prstGeom>
        </p:spPr>
        <p:txBody>
          <a:bodyPr anchor="t" rtlCol="false" tIns="0" lIns="0" bIns="0" rIns="0">
            <a:spAutoFit/>
          </a:bodyPr>
          <a:lstStyle/>
          <a:p>
            <a:pPr algn="ctr">
              <a:lnSpc>
                <a:spcPts val="4968"/>
              </a:lnSpc>
              <a:spcBef>
                <a:spcPct val="0"/>
              </a:spcBef>
            </a:pPr>
            <a:r>
              <a:rPr lang="en-US" sz="3548">
                <a:solidFill>
                  <a:srgbClr val="051D40"/>
                </a:solidFill>
                <a:latin typeface="Georgia Pro Semi-Bold"/>
              </a:rPr>
              <a:t>Modular Structure for Integration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4926197" y="6767074"/>
            <a:ext cx="8416014" cy="6675177"/>
          </a:xfrm>
          <a:custGeom>
            <a:avLst/>
            <a:gdLst/>
            <a:ahLst/>
            <a:cxnLst/>
            <a:rect r="r" b="b" t="t" l="l"/>
            <a:pathLst>
              <a:path h="6675177" w="8416014">
                <a:moveTo>
                  <a:pt x="0" y="0"/>
                </a:moveTo>
                <a:lnTo>
                  <a:pt x="8416014" y="0"/>
                </a:lnTo>
                <a:lnTo>
                  <a:pt x="8416014" y="6675178"/>
                </a:lnTo>
                <a:lnTo>
                  <a:pt x="0" y="6675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65756" y="-1462526"/>
            <a:ext cx="8416014" cy="6675177"/>
          </a:xfrm>
          <a:custGeom>
            <a:avLst/>
            <a:gdLst/>
            <a:ahLst/>
            <a:cxnLst/>
            <a:rect r="r" b="b" t="t" l="l"/>
            <a:pathLst>
              <a:path h="6675177" w="8416014">
                <a:moveTo>
                  <a:pt x="0" y="0"/>
                </a:moveTo>
                <a:lnTo>
                  <a:pt x="8416013" y="0"/>
                </a:lnTo>
                <a:lnTo>
                  <a:pt x="8416013" y="6675178"/>
                </a:lnTo>
                <a:lnTo>
                  <a:pt x="0" y="6675178"/>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91072" y="1185672"/>
            <a:ext cx="5736336" cy="1307592"/>
          </a:xfrm>
          <a:custGeom>
            <a:avLst/>
            <a:gdLst/>
            <a:ahLst/>
            <a:cxnLst/>
            <a:rect r="r" b="b" t="t" l="l"/>
            <a:pathLst>
              <a:path h="1307592" w="5736336">
                <a:moveTo>
                  <a:pt x="0" y="0"/>
                </a:moveTo>
                <a:lnTo>
                  <a:pt x="5736336" y="0"/>
                </a:lnTo>
                <a:lnTo>
                  <a:pt x="5736336" y="1307592"/>
                </a:lnTo>
                <a:lnTo>
                  <a:pt x="0" y="1307592"/>
                </a:lnTo>
                <a:lnTo>
                  <a:pt x="0" y="0"/>
                </a:lnTo>
                <a:close/>
              </a:path>
            </a:pathLst>
          </a:custGeom>
          <a:blipFill>
            <a:blip r:embed="rId5"/>
            <a:stretch>
              <a:fillRect l="0" t="0" r="0" b="0"/>
            </a:stretch>
          </a:blipFill>
        </p:spPr>
      </p:sp>
      <p:sp>
        <p:nvSpPr>
          <p:cNvPr name="TextBox 5" id="5"/>
          <p:cNvSpPr txBox="true"/>
          <p:nvPr/>
        </p:nvSpPr>
        <p:spPr>
          <a:xfrm rot="0">
            <a:off x="2347682" y="2924918"/>
            <a:ext cx="14148921" cy="6643221"/>
          </a:xfrm>
          <a:prstGeom prst="rect">
            <a:avLst/>
          </a:prstGeom>
        </p:spPr>
        <p:txBody>
          <a:bodyPr anchor="t" rtlCol="false" tIns="0" lIns="0" bIns="0" rIns="0">
            <a:spAutoFit/>
          </a:bodyPr>
          <a:lstStyle/>
          <a:p>
            <a:pPr algn="just">
              <a:lnSpc>
                <a:spcPts val="5276"/>
              </a:lnSpc>
            </a:pPr>
            <a:r>
              <a:rPr lang="en-US" sz="3862" spc="7">
                <a:solidFill>
                  <a:srgbClr val="FFFFFF"/>
                </a:solidFill>
                <a:latin typeface="DM Sans"/>
              </a:rPr>
              <a:t>The project is a Python-based Image Steganography tool utilizing tkinter and Pillow. It features a user-friendly interface for encoding and decoding messages in images. Steganography techniques are applied to subtly modify pixel values, ensuring secure information concealment. Users can select images, encode text messages, and decode hidden messages. The system provides informative feedback and alerts. The modular structure allows seamless integration into existing projects, enhancing information transmission security.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841029" y="9859432"/>
            <a:ext cx="3110189" cy="491071"/>
          </a:xfrm>
          <a:custGeom>
            <a:avLst/>
            <a:gdLst/>
            <a:ahLst/>
            <a:cxnLst/>
            <a:rect r="r" b="b" t="t" l="l"/>
            <a:pathLst>
              <a:path h="491071" w="3110189">
                <a:moveTo>
                  <a:pt x="0" y="0"/>
                </a:moveTo>
                <a:lnTo>
                  <a:pt x="3110189" y="0"/>
                </a:lnTo>
                <a:lnTo>
                  <a:pt x="3110189" y="491071"/>
                </a:lnTo>
                <a:lnTo>
                  <a:pt x="0" y="491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04757" y="9836448"/>
            <a:ext cx="190519" cy="190529"/>
          </a:xfrm>
          <a:custGeom>
            <a:avLst/>
            <a:gdLst/>
            <a:ahLst/>
            <a:cxnLst/>
            <a:rect r="r" b="b" t="t" l="l"/>
            <a:pathLst>
              <a:path h="190529" w="190519">
                <a:moveTo>
                  <a:pt x="0" y="0"/>
                </a:moveTo>
                <a:lnTo>
                  <a:pt x="190520" y="0"/>
                </a:lnTo>
                <a:lnTo>
                  <a:pt x="190520" y="190529"/>
                </a:lnTo>
                <a:lnTo>
                  <a:pt x="0" y="190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04757" y="9074572"/>
            <a:ext cx="190500" cy="190529"/>
          </a:xfrm>
          <a:custGeom>
            <a:avLst/>
            <a:gdLst/>
            <a:ahLst/>
            <a:cxnLst/>
            <a:rect r="r" b="b" t="t" l="l"/>
            <a:pathLst>
              <a:path h="190529" w="190500">
                <a:moveTo>
                  <a:pt x="0" y="0"/>
                </a:moveTo>
                <a:lnTo>
                  <a:pt x="190500" y="0"/>
                </a:lnTo>
                <a:lnTo>
                  <a:pt x="190500" y="190529"/>
                </a:lnTo>
                <a:lnTo>
                  <a:pt x="0" y="190529"/>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85738" y="9455391"/>
            <a:ext cx="190529" cy="190529"/>
          </a:xfrm>
          <a:custGeom>
            <a:avLst/>
            <a:gdLst/>
            <a:ahLst/>
            <a:cxnLst/>
            <a:rect r="r" b="b" t="t" l="l"/>
            <a:pathLst>
              <a:path h="190529" w="190529">
                <a:moveTo>
                  <a:pt x="0" y="0"/>
                </a:moveTo>
                <a:lnTo>
                  <a:pt x="190529" y="0"/>
                </a:lnTo>
                <a:lnTo>
                  <a:pt x="190529" y="190529"/>
                </a:lnTo>
                <a:lnTo>
                  <a:pt x="0" y="190529"/>
                </a:lnTo>
                <a:lnTo>
                  <a:pt x="0" y="0"/>
                </a:lnTo>
                <a:close/>
              </a:path>
            </a:pathLst>
          </a:custGeom>
          <a:blipFill>
            <a:blip r:embed="rId4">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85738" y="10217306"/>
            <a:ext cx="190529" cy="69694"/>
          </a:xfrm>
          <a:custGeom>
            <a:avLst/>
            <a:gdLst/>
            <a:ahLst/>
            <a:cxnLst/>
            <a:rect r="r" b="b" t="t" l="l"/>
            <a:pathLst>
              <a:path h="69694" w="190529">
                <a:moveTo>
                  <a:pt x="0" y="0"/>
                </a:moveTo>
                <a:lnTo>
                  <a:pt x="190529" y="0"/>
                </a:lnTo>
                <a:lnTo>
                  <a:pt x="190529" y="69694"/>
                </a:lnTo>
                <a:lnTo>
                  <a:pt x="0" y="69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566691" y="9074591"/>
            <a:ext cx="190529" cy="190529"/>
          </a:xfrm>
          <a:custGeom>
            <a:avLst/>
            <a:gdLst/>
            <a:ahLst/>
            <a:cxnLst/>
            <a:rect r="r" b="b" t="t" l="l"/>
            <a:pathLst>
              <a:path h="190529" w="190529">
                <a:moveTo>
                  <a:pt x="0" y="0"/>
                </a:moveTo>
                <a:lnTo>
                  <a:pt x="190528" y="0"/>
                </a:lnTo>
                <a:lnTo>
                  <a:pt x="190528" y="190529"/>
                </a:lnTo>
                <a:lnTo>
                  <a:pt x="0" y="190529"/>
                </a:lnTo>
                <a:lnTo>
                  <a:pt x="0" y="0"/>
                </a:lnTo>
                <a:close/>
              </a:path>
            </a:pathLst>
          </a:custGeom>
          <a:blipFill>
            <a:blip r:embed="rId4">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566691" y="9836506"/>
            <a:ext cx="190529" cy="190529"/>
          </a:xfrm>
          <a:custGeom>
            <a:avLst/>
            <a:gdLst/>
            <a:ahLst/>
            <a:cxnLst/>
            <a:rect r="r" b="b" t="t" l="l"/>
            <a:pathLst>
              <a:path h="190529" w="190529">
                <a:moveTo>
                  <a:pt x="0" y="0"/>
                </a:moveTo>
                <a:lnTo>
                  <a:pt x="190528" y="0"/>
                </a:lnTo>
                <a:lnTo>
                  <a:pt x="190528" y="190528"/>
                </a:lnTo>
                <a:lnTo>
                  <a:pt x="0" y="190528"/>
                </a:lnTo>
                <a:lnTo>
                  <a:pt x="0" y="0"/>
                </a:lnTo>
                <a:close/>
              </a:path>
            </a:pathLst>
          </a:custGeom>
          <a:blipFill>
            <a:blip r:embed="rId4">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63503" y="-63503"/>
            <a:ext cx="18414997" cy="3041647"/>
          </a:xfrm>
          <a:custGeom>
            <a:avLst/>
            <a:gdLst/>
            <a:ahLst/>
            <a:cxnLst/>
            <a:rect r="r" b="b" t="t" l="l"/>
            <a:pathLst>
              <a:path h="3041647" w="18414997">
                <a:moveTo>
                  <a:pt x="0" y="0"/>
                </a:moveTo>
                <a:lnTo>
                  <a:pt x="18414997" y="0"/>
                </a:lnTo>
                <a:lnTo>
                  <a:pt x="18414997" y="3041647"/>
                </a:lnTo>
                <a:lnTo>
                  <a:pt x="0" y="30416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7947710" y="10217334"/>
            <a:ext cx="190529" cy="69666"/>
          </a:xfrm>
          <a:custGeom>
            <a:avLst/>
            <a:gdLst/>
            <a:ahLst/>
            <a:cxnLst/>
            <a:rect r="r" b="b" t="t" l="l"/>
            <a:pathLst>
              <a:path h="69666" w="190529">
                <a:moveTo>
                  <a:pt x="0" y="0"/>
                </a:moveTo>
                <a:lnTo>
                  <a:pt x="190528" y="0"/>
                </a:lnTo>
                <a:lnTo>
                  <a:pt x="190528" y="69666"/>
                </a:lnTo>
                <a:lnTo>
                  <a:pt x="0" y="69666"/>
                </a:lnTo>
                <a:lnTo>
                  <a:pt x="0" y="0"/>
                </a:lnTo>
                <a:close/>
              </a:path>
            </a:pathLst>
          </a:custGeom>
          <a:blipFill>
            <a:blip r:embed="rId8">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7947738" y="9455448"/>
            <a:ext cx="190529" cy="190529"/>
          </a:xfrm>
          <a:custGeom>
            <a:avLst/>
            <a:gdLst/>
            <a:ahLst/>
            <a:cxnLst/>
            <a:rect r="r" b="b" t="t" l="l"/>
            <a:pathLst>
              <a:path h="190529" w="190529">
                <a:moveTo>
                  <a:pt x="0" y="0"/>
                </a:moveTo>
                <a:lnTo>
                  <a:pt x="190529" y="0"/>
                </a:lnTo>
                <a:lnTo>
                  <a:pt x="190529" y="190529"/>
                </a:lnTo>
                <a:lnTo>
                  <a:pt x="0" y="190529"/>
                </a:lnTo>
                <a:lnTo>
                  <a:pt x="0" y="0"/>
                </a:lnTo>
                <a:close/>
              </a:path>
            </a:pathLst>
          </a:custGeom>
          <a:blipFill>
            <a:blip r:embed="rId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7650480" y="1520952"/>
            <a:ext cx="2996184" cy="954024"/>
          </a:xfrm>
          <a:custGeom>
            <a:avLst/>
            <a:gdLst/>
            <a:ahLst/>
            <a:cxnLst/>
            <a:rect r="r" b="b" t="t" l="l"/>
            <a:pathLst>
              <a:path h="954024" w="2996184">
                <a:moveTo>
                  <a:pt x="0" y="0"/>
                </a:moveTo>
                <a:lnTo>
                  <a:pt x="2996184" y="0"/>
                </a:lnTo>
                <a:lnTo>
                  <a:pt x="2996184" y="954024"/>
                </a:lnTo>
                <a:lnTo>
                  <a:pt x="0" y="954024"/>
                </a:lnTo>
                <a:lnTo>
                  <a:pt x="0" y="0"/>
                </a:lnTo>
                <a:close/>
              </a:path>
            </a:pathLst>
          </a:custGeom>
          <a:blipFill>
            <a:blip r:embed="rId16"/>
            <a:stretch>
              <a:fillRect l="0" t="0" r="0" b="0"/>
            </a:stretch>
          </a:blipFill>
        </p:spPr>
      </p:sp>
      <p:sp>
        <p:nvSpPr>
          <p:cNvPr name="Freeform 13" id="13"/>
          <p:cNvSpPr/>
          <p:nvPr/>
        </p:nvSpPr>
        <p:spPr>
          <a:xfrm flipH="false" flipV="false" rot="0">
            <a:off x="1315432" y="2978144"/>
            <a:ext cx="6144548" cy="7126824"/>
          </a:xfrm>
          <a:custGeom>
            <a:avLst/>
            <a:gdLst/>
            <a:ahLst/>
            <a:cxnLst/>
            <a:rect r="r" b="b" t="t" l="l"/>
            <a:pathLst>
              <a:path h="7126824" w="6144548">
                <a:moveTo>
                  <a:pt x="0" y="0"/>
                </a:moveTo>
                <a:lnTo>
                  <a:pt x="6144548" y="0"/>
                </a:lnTo>
                <a:lnTo>
                  <a:pt x="6144548" y="7126824"/>
                </a:lnTo>
                <a:lnTo>
                  <a:pt x="0" y="7126824"/>
                </a:lnTo>
                <a:lnTo>
                  <a:pt x="0" y="0"/>
                </a:lnTo>
                <a:close/>
              </a:path>
            </a:pathLst>
          </a:custGeom>
          <a:blipFill>
            <a:blip r:embed="rId17"/>
            <a:stretch>
              <a:fillRect l="-112544" t="-36568" r="-102282" b="-33078"/>
            </a:stretch>
          </a:blipFill>
        </p:spPr>
      </p:sp>
      <p:sp>
        <p:nvSpPr>
          <p:cNvPr name="Freeform 14" id="14"/>
          <p:cNvSpPr/>
          <p:nvPr/>
        </p:nvSpPr>
        <p:spPr>
          <a:xfrm flipH="false" flipV="false" rot="0">
            <a:off x="10422845" y="2657530"/>
            <a:ext cx="5810413" cy="7447438"/>
          </a:xfrm>
          <a:custGeom>
            <a:avLst/>
            <a:gdLst/>
            <a:ahLst/>
            <a:cxnLst/>
            <a:rect r="r" b="b" t="t" l="l"/>
            <a:pathLst>
              <a:path h="7447438" w="5810413">
                <a:moveTo>
                  <a:pt x="0" y="0"/>
                </a:moveTo>
                <a:lnTo>
                  <a:pt x="5810412" y="0"/>
                </a:lnTo>
                <a:lnTo>
                  <a:pt x="5810412" y="7447438"/>
                </a:lnTo>
                <a:lnTo>
                  <a:pt x="0" y="7447438"/>
                </a:lnTo>
                <a:lnTo>
                  <a:pt x="0" y="0"/>
                </a:lnTo>
                <a:close/>
              </a:path>
            </a:pathLst>
          </a:custGeom>
          <a:blipFill>
            <a:blip r:embed="rId18"/>
            <a:stretch>
              <a:fillRect l="-114325" t="-28334" r="-105465" b="-2760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DAFzxnyyplg</dc:identifier>
  <dcterms:modified xsi:type="dcterms:W3CDTF">2011-08-01T06:04:30Z</dcterms:modified>
  <cp:revision>1</cp:revision>
  <dc:title>Blue Dark Professional Geometric Business Project Presentation .pdf</dc:title>
</cp:coreProperties>
</file>